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69" r:id="rId3"/>
    <p:sldId id="313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58" r:id="rId13"/>
    <p:sldId id="261" r:id="rId14"/>
    <p:sldId id="314" r:id="rId15"/>
    <p:sldId id="322" r:id="rId16"/>
    <p:sldId id="321" r:id="rId17"/>
    <p:sldId id="324" r:id="rId18"/>
    <p:sldId id="323" r:id="rId19"/>
    <p:sldId id="325" r:id="rId20"/>
    <p:sldId id="326" r:id="rId21"/>
    <p:sldId id="327" r:id="rId22"/>
    <p:sldId id="328" r:id="rId23"/>
    <p:sldId id="267" r:id="rId24"/>
    <p:sldId id="288" r:id="rId25"/>
    <p:sldId id="287" r:id="rId26"/>
    <p:sldId id="289" r:id="rId27"/>
    <p:sldId id="290" r:id="rId28"/>
    <p:sldId id="273" r:id="rId29"/>
    <p:sldId id="274" r:id="rId30"/>
    <p:sldId id="275" r:id="rId31"/>
    <p:sldId id="276" r:id="rId32"/>
    <p:sldId id="277" r:id="rId33"/>
    <p:sldId id="319" r:id="rId34"/>
    <p:sldId id="291" r:id="rId35"/>
    <p:sldId id="293" r:id="rId36"/>
    <p:sldId id="295" r:id="rId37"/>
    <p:sldId id="299" r:id="rId38"/>
    <p:sldId id="297" r:id="rId39"/>
    <p:sldId id="298" r:id="rId40"/>
    <p:sldId id="296" r:id="rId41"/>
    <p:sldId id="294" r:id="rId42"/>
    <p:sldId id="301" r:id="rId43"/>
    <p:sldId id="304" r:id="rId44"/>
    <p:sldId id="305" r:id="rId45"/>
    <p:sldId id="312" r:id="rId46"/>
    <p:sldId id="318" r:id="rId47"/>
    <p:sldId id="315" r:id="rId48"/>
    <p:sldId id="316" r:id="rId49"/>
    <p:sldId id="300" r:id="rId50"/>
    <p:sldId id="311" r:id="rId51"/>
    <p:sldId id="307" r:id="rId52"/>
    <p:sldId id="308" r:id="rId53"/>
    <p:sldId id="309" r:id="rId54"/>
    <p:sldId id="310" r:id="rId55"/>
    <p:sldId id="292" r:id="rId56"/>
    <p:sldId id="284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4"/>
    <p:restoredTop sz="94648"/>
  </p:normalViewPr>
  <p:slideViewPr>
    <p:cSldViewPr snapToGrid="0" snapToObjects="1">
      <p:cViewPr varScale="1">
        <p:scale>
          <a:sx n="89" d="100"/>
          <a:sy n="89" d="100"/>
        </p:scale>
        <p:origin x="17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655EC-3BDD-8748-9DAB-B505E0EBC127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65BC1-C622-5340-8072-EB2A8B70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2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8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2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84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01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4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5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65BC1-C622-5340-8072-EB2A8B7092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6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86CE-BE3B-EB43-96C4-9540DAD31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6C6D6-1936-C649-8B67-774C9F1A8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8F68E-A7A8-914F-9DD5-6EA853E4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9AC9A-7795-034F-A163-7DBA0363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1BC7-2754-0C49-B01E-F511CC25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2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371D2-F89E-8B47-8D09-9196D19D4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ED0043-50F4-4A49-B10B-D644551BA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4B933-2FBE-A149-9B8C-811C047F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AF866-6DE9-E64B-A041-9B5A685D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736BC-582C-2F46-AD23-943BF0BC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1378A-283C-7447-9EE5-94392940AD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4653C-5104-6F44-8157-8DA97B3B9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9CABA-01C4-944E-839A-233BC660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18204-CEA8-0A4F-99DC-D7E9C601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EE0DA-BF41-4544-BA56-F5F17CCC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6857-B212-944F-B55B-8BD6B4C4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58F4A-8849-7F4D-9322-5269EB671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AEA0-CCD2-FA45-8185-C756501F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3731-91DF-F040-9D06-BAFACF28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ABFE-018F-9944-898F-28B6AEE5D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D9FA-C241-F849-AD6C-7C9EAB0F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F1CB5-0C74-3946-8189-DD16890DA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7C933-7E00-0E48-9720-90994FB6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1B884-C7AF-E741-9503-A3434024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67176-8C10-A443-A60E-D3F3D7C5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A272-99A5-8846-A8B9-9C44B789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4E67-0727-1441-996C-B26EE2D4B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535CC-2ECD-174D-8DD6-FE126D321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2B921-01FF-264D-9BDB-DB3F9986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035FD-2269-1644-A6DD-0FB32DC67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F4682-2F55-7A47-A026-A5E8976D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8068-5924-D241-BD3B-A8056DCB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9383-D8E5-894C-8355-00447460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9507E-A0CD-3049-84AB-4AD57CA3D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59F74-3AB8-D245-8995-ACF1B2452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ED384-2036-2C45-BD51-2C8BA0294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219746-BA72-7B47-98D7-CFA1FD1D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D78CE-0454-804D-8BB4-FAEE4F66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E6A8C-1B29-CA47-91E0-321A91BE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03E3-AE42-884C-A57B-68E068DD3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1DE75-181C-E442-BA4A-54750B7A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951B6-90D9-884B-BEE3-5497D7A6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C18077-9D66-7A4A-B2A1-724542D7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1F531-D4D5-6347-AE4B-AB1F4226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C92BE-40C4-9646-94BC-C2E79317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0C43F-8930-4D4F-87DB-C9733669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6263-1397-F34C-874C-ABD9B1FA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7BC4-8BA7-F242-AF52-04FE16C73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87183-5CBF-1C4E-A983-0E385C0E3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B3E7C-E6E4-864B-934D-3B84AB41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1A9EA-F9BD-A942-B741-062E2DCC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936C3-1224-FB43-99BE-B044C3621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DDF6D-93E5-6C4E-93CB-290A8608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2357B-5A67-1C4E-A732-D9B13172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FF4C4-F1B7-4348-AAFF-2549FDDE6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5DE3E-6786-6240-990E-F09928B6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2D7C8-068C-4949-AA2D-EF3385382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ECDB2-12A5-DA4A-AF1E-C0985C57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3C547-2937-6149-8F84-8B01B5341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E0BFE-ACB8-084A-858F-78114594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2E4FE-4BEB-B04E-9977-99EEA2B3B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924F-1C89-9F4D-AA8B-982AFE68DED4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133A0-1560-AC43-A309-AB6E8BA48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67EE2-79DF-3F4A-A912-5CF4A3D06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2142C-C4E9-A149-A0EC-5403C381B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C456-5B5F-4B44-B33D-D4B071461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57"/>
            <a:ext cx="9144000" cy="1180420"/>
          </a:xfrm>
        </p:spPr>
        <p:txBody>
          <a:bodyPr>
            <a:normAutofit/>
          </a:bodyPr>
          <a:lstStyle/>
          <a:p>
            <a:r>
              <a:rPr lang="en-US" sz="7200" dirty="0"/>
              <a:t>Theme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DB9C8-5F25-DE46-9F43-B526408E6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76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Alex Burnham</a:t>
            </a:r>
          </a:p>
          <a:p>
            <a:endParaRPr lang="en-US" sz="3600" dirty="0"/>
          </a:p>
          <a:p>
            <a:r>
              <a:rPr lang="en-US" dirty="0"/>
              <a:t>23 August 2022</a:t>
            </a:r>
          </a:p>
        </p:txBody>
      </p:sp>
    </p:spTree>
    <p:extLst>
      <p:ext uri="{BB962C8B-B14F-4D97-AF65-F5344CB8AC3E}">
        <p14:creationId xmlns:p14="http://schemas.microsoft.com/office/powerpoint/2010/main" val="3986398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Spatial Data Dilemmas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528638" y="1690688"/>
            <a:ext cx="10515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(storage, computational overhead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39E5C1C-D23C-67A8-A871-9499CB3F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13" y="272698"/>
            <a:ext cx="1822450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Spatial Data Dilemmas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528638" y="1690688"/>
            <a:ext cx="10515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(storage, computational overhead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Dimensionality of various files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F616574-82AF-60C7-D838-BBAD8E61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13" y="272698"/>
            <a:ext cx="1822450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99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Spatial Data Dilemmas (dimensionality)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C3D78-D78D-5A4A-8A08-49F30D707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7" t="42979" r="12434" b="35208"/>
          <a:stretch/>
        </p:blipFill>
        <p:spPr>
          <a:xfrm>
            <a:off x="501716" y="1690688"/>
            <a:ext cx="11188567" cy="4139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E70F1-100E-8941-A39E-E4D8AA69977F}"/>
              </a:ext>
            </a:extLst>
          </p:cNvPr>
          <p:cNvSpPr txBox="1"/>
          <p:nvPr/>
        </p:nvSpPr>
        <p:spPr>
          <a:xfrm>
            <a:off x="8118408" y="5830218"/>
            <a:ext cx="357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McGill et al., 2020 (Grant Proposal)</a:t>
            </a:r>
          </a:p>
        </p:txBody>
      </p:sp>
    </p:spTree>
    <p:extLst>
      <p:ext uri="{BB962C8B-B14F-4D97-AF65-F5344CB8AC3E}">
        <p14:creationId xmlns:p14="http://schemas.microsoft.com/office/powerpoint/2010/main" val="286572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Let’s talk about data cubes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E241A-B6CD-5B47-AAC6-E29B6C80C434}"/>
              </a:ext>
            </a:extLst>
          </p:cNvPr>
          <p:cNvSpPr txBox="1"/>
          <p:nvPr/>
        </p:nvSpPr>
        <p:spPr>
          <a:xfrm>
            <a:off x="466839" y="2091670"/>
            <a:ext cx="64625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Ideal for storing spatiotemporal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Can be D-dimensional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Quick vectorized operations between cells</a:t>
            </a:r>
          </a:p>
          <a:p>
            <a:endParaRPr lang="en-US" sz="3200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B2C5D9B5-AAA5-2A90-E76C-9847D27F7973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AAA00-1F33-0A3E-9899-3D599CFB0984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A5469E-3981-C188-BF11-B6582B8EDECF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3A73F-D442-0C05-AEB7-546549438D56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584FFF-0AEB-6395-26C7-8A3C1B908459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D84F97-D131-6796-2E02-E5F9A69899B3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B86315-6078-8615-8D86-CD6C1CDF6629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CC6AFD-337F-C4EE-D9E1-0886B552A1C0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72613-BA12-1392-D010-3231A85F81FB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A89440-C690-426C-EBCB-04BF9113D5DD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472414-7114-9D89-CF31-B78EA76ECF53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977D6A-94DA-3C7A-B1ED-161D4205156A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5F3EB6-B6C2-5DF3-B219-06086556D62A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7C9432-9B51-A437-F70B-DBDB27DDC350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51C58A-F33A-4610-E1B0-9F6DC10EB78B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B8AF33-9F4D-7C71-4F77-C41ECFCBD70F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AA9096-7093-6DC6-A3ED-B5108247822F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DF161F-2B31-0735-9019-4ACCB65523E8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54F988-EC83-C47F-C736-C7F9B4CAC32E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7C1CAF-8FAE-930D-B654-BCCC01A2DA52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8712BB-1E9C-F8F8-B111-4EAEBB8B2192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B1B2C6A-6B6F-7819-E74A-5531D674E6D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C656A9-8DCB-36C0-35F5-45A04C12B8B4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CC29F2-0BCA-35AF-74FC-27DFA80915EC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A11EDD-24C4-CE2E-A7E5-FD4C8622BBCC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3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08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51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263C1599-69A5-A1D0-8CBB-F2063C21BF21}"/>
              </a:ext>
            </a:extLst>
          </p:cNvPr>
          <p:cNvSpPr/>
          <p:nvPr/>
        </p:nvSpPr>
        <p:spPr>
          <a:xfrm rot="16200000">
            <a:off x="3343617" y="1004873"/>
            <a:ext cx="410254" cy="4550228"/>
          </a:xfrm>
          <a:prstGeom prst="leftBrace">
            <a:avLst>
              <a:gd name="adj1" fmla="val 60876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CFEFF31-4DF6-F4C0-C2D5-38E053D5D071}"/>
              </a:ext>
            </a:extLst>
          </p:cNvPr>
          <p:cNvCxnSpPr>
            <a:cxnSpLocks/>
          </p:cNvCxnSpPr>
          <p:nvPr/>
        </p:nvCxnSpPr>
        <p:spPr>
          <a:xfrm>
            <a:off x="3537857" y="3485114"/>
            <a:ext cx="4397829" cy="194254"/>
          </a:xfrm>
          <a:prstGeom prst="bentConnector3">
            <a:avLst>
              <a:gd name="adj1" fmla="val 77475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5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263C1599-69A5-A1D0-8CBB-F2063C21BF21}"/>
              </a:ext>
            </a:extLst>
          </p:cNvPr>
          <p:cNvSpPr/>
          <p:nvPr/>
        </p:nvSpPr>
        <p:spPr>
          <a:xfrm rot="16200000">
            <a:off x="3343617" y="1004873"/>
            <a:ext cx="410254" cy="4550228"/>
          </a:xfrm>
          <a:prstGeom prst="leftBrace">
            <a:avLst>
              <a:gd name="adj1" fmla="val 60876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CFEFF31-4DF6-F4C0-C2D5-38E053D5D071}"/>
              </a:ext>
            </a:extLst>
          </p:cNvPr>
          <p:cNvCxnSpPr>
            <a:cxnSpLocks/>
          </p:cNvCxnSpPr>
          <p:nvPr/>
        </p:nvCxnSpPr>
        <p:spPr>
          <a:xfrm>
            <a:off x="3537857" y="3485114"/>
            <a:ext cx="4397829" cy="194254"/>
          </a:xfrm>
          <a:prstGeom prst="bentConnector3">
            <a:avLst>
              <a:gd name="adj1" fmla="val 77475"/>
            </a:avLst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D16C52-74F3-AD85-6760-0FE9877763BC}"/>
              </a:ext>
            </a:extLst>
          </p:cNvPr>
          <p:cNvSpPr txBox="1"/>
          <p:nvPr/>
        </p:nvSpPr>
        <p:spPr>
          <a:xfrm>
            <a:off x="466839" y="3576804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And our variables of interest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1DB6F-18CA-7524-6B1B-C06302A8D968}"/>
              </a:ext>
            </a:extLst>
          </p:cNvPr>
          <p:cNvSpPr/>
          <p:nvPr/>
        </p:nvSpPr>
        <p:spPr>
          <a:xfrm>
            <a:off x="1273629" y="4408291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53206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D16C52-74F3-AD85-6760-0FE9877763BC}"/>
              </a:ext>
            </a:extLst>
          </p:cNvPr>
          <p:cNvSpPr txBox="1"/>
          <p:nvPr/>
        </p:nvSpPr>
        <p:spPr>
          <a:xfrm>
            <a:off x="466839" y="3576804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And our variables of interest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1DB6F-18CA-7524-6B1B-C06302A8D968}"/>
              </a:ext>
            </a:extLst>
          </p:cNvPr>
          <p:cNvSpPr/>
          <p:nvPr/>
        </p:nvSpPr>
        <p:spPr>
          <a:xfrm>
            <a:off x="1273629" y="4408291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9EB3A-3853-0FA2-5ABF-22623CBAE2D3}"/>
              </a:ext>
            </a:extLst>
          </p:cNvPr>
          <p:cNvSpPr txBox="1"/>
          <p:nvPr/>
        </p:nvSpPr>
        <p:spPr>
          <a:xfrm>
            <a:off x="7581900" y="3501903"/>
            <a:ext cx="87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23</a:t>
            </a:r>
            <a:r>
              <a:rPr lang="en-US" sz="24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E6B792D0-D5BF-CA86-BDD4-4740505CFE46}"/>
              </a:ext>
            </a:extLst>
          </p:cNvPr>
          <p:cNvCxnSpPr>
            <a:cxnSpLocks/>
            <a:stCxn id="13" idx="3"/>
            <a:endCxn id="20" idx="1"/>
          </p:cNvCxnSpPr>
          <p:nvPr/>
        </p:nvCxnSpPr>
        <p:spPr>
          <a:xfrm flipV="1">
            <a:off x="2688771" y="3732736"/>
            <a:ext cx="4893129" cy="880683"/>
          </a:xfrm>
          <a:prstGeom prst="bentConnector3">
            <a:avLst>
              <a:gd name="adj1" fmla="val 71899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24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D16C52-74F3-AD85-6760-0FE9877763BC}"/>
              </a:ext>
            </a:extLst>
          </p:cNvPr>
          <p:cNvSpPr txBox="1"/>
          <p:nvPr/>
        </p:nvSpPr>
        <p:spPr>
          <a:xfrm>
            <a:off x="466839" y="3576804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Higher dimensions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1DB6F-18CA-7524-6B1B-C06302A8D968}"/>
              </a:ext>
            </a:extLst>
          </p:cNvPr>
          <p:cNvSpPr/>
          <p:nvPr/>
        </p:nvSpPr>
        <p:spPr>
          <a:xfrm>
            <a:off x="1273629" y="4408291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B53AD-2B24-5EC6-8A70-9FDE74F77F5A}"/>
              </a:ext>
            </a:extLst>
          </p:cNvPr>
          <p:cNvSpPr/>
          <p:nvPr/>
        </p:nvSpPr>
        <p:spPr>
          <a:xfrm>
            <a:off x="2895600" y="4408290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Humidity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A04D4-61EE-946A-29B7-F8463B856963}"/>
              </a:ext>
            </a:extLst>
          </p:cNvPr>
          <p:cNvSpPr/>
          <p:nvPr/>
        </p:nvSpPr>
        <p:spPr>
          <a:xfrm>
            <a:off x="4520349" y="4408289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Precipitation</a:t>
            </a:r>
          </a:p>
        </p:txBody>
      </p:sp>
    </p:spTree>
    <p:extLst>
      <p:ext uri="{BB962C8B-B14F-4D97-AF65-F5344CB8AC3E}">
        <p14:creationId xmlns:p14="http://schemas.microsoft.com/office/powerpoint/2010/main" val="106120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37EA47C-BDD1-4AA8-4B09-71BA42895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2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7" y="-146748"/>
            <a:ext cx="787487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The goals of this theme…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838200" y="2434201"/>
            <a:ext cx="4763814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Goal 1: </a:t>
            </a:r>
            <a:r>
              <a:rPr lang="en-US" sz="2800" dirty="0"/>
              <a:t>To develop a high-level computational tool kit for cleaning and analyzing spatiotemporal data.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Goal 2: </a:t>
            </a:r>
            <a:r>
              <a:rPr lang="en-US" sz="2800" dirty="0"/>
              <a:t>Design a dashboard or web application to visualize these data.</a:t>
            </a:r>
          </a:p>
        </p:txBody>
      </p:sp>
    </p:spTree>
    <p:extLst>
      <p:ext uri="{BB962C8B-B14F-4D97-AF65-F5344CB8AC3E}">
        <p14:creationId xmlns:p14="http://schemas.microsoft.com/office/powerpoint/2010/main" val="308395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D16C52-74F3-AD85-6760-0FE9877763BC}"/>
              </a:ext>
            </a:extLst>
          </p:cNvPr>
          <p:cNvSpPr txBox="1"/>
          <p:nvPr/>
        </p:nvSpPr>
        <p:spPr>
          <a:xfrm>
            <a:off x="466839" y="3576804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Higher dimensions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1DB6F-18CA-7524-6B1B-C06302A8D968}"/>
              </a:ext>
            </a:extLst>
          </p:cNvPr>
          <p:cNvSpPr/>
          <p:nvPr/>
        </p:nvSpPr>
        <p:spPr>
          <a:xfrm>
            <a:off x="1273629" y="4408291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B53AD-2B24-5EC6-8A70-9FDE74F77F5A}"/>
              </a:ext>
            </a:extLst>
          </p:cNvPr>
          <p:cNvSpPr/>
          <p:nvPr/>
        </p:nvSpPr>
        <p:spPr>
          <a:xfrm>
            <a:off x="2895600" y="4408290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Humidity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A04D4-61EE-946A-29B7-F8463B856963}"/>
              </a:ext>
            </a:extLst>
          </p:cNvPr>
          <p:cNvSpPr/>
          <p:nvPr/>
        </p:nvSpPr>
        <p:spPr>
          <a:xfrm>
            <a:off x="4520349" y="4408289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Precipitation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E27771B-8E8E-1D07-DAB3-71B65BDBA7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8172" y="3761854"/>
            <a:ext cx="2992890" cy="1963349"/>
          </a:xfrm>
          <a:prstGeom prst="bentConnector3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15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D16C52-74F3-AD85-6760-0FE9877763BC}"/>
              </a:ext>
            </a:extLst>
          </p:cNvPr>
          <p:cNvSpPr txBox="1"/>
          <p:nvPr/>
        </p:nvSpPr>
        <p:spPr>
          <a:xfrm>
            <a:off x="466839" y="3576804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Higher dimensions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1DB6F-18CA-7524-6B1B-C06302A8D968}"/>
              </a:ext>
            </a:extLst>
          </p:cNvPr>
          <p:cNvSpPr/>
          <p:nvPr/>
        </p:nvSpPr>
        <p:spPr>
          <a:xfrm>
            <a:off x="1273629" y="4408291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B53AD-2B24-5EC6-8A70-9FDE74F77F5A}"/>
              </a:ext>
            </a:extLst>
          </p:cNvPr>
          <p:cNvSpPr/>
          <p:nvPr/>
        </p:nvSpPr>
        <p:spPr>
          <a:xfrm>
            <a:off x="2895600" y="4408290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Humidity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A04D4-61EE-946A-29B7-F8463B856963}"/>
              </a:ext>
            </a:extLst>
          </p:cNvPr>
          <p:cNvSpPr/>
          <p:nvPr/>
        </p:nvSpPr>
        <p:spPr>
          <a:xfrm>
            <a:off x="4520349" y="4408289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Precipitation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E27771B-8E8E-1D07-DAB3-71B65BDBA7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8172" y="3761854"/>
            <a:ext cx="2992890" cy="1963349"/>
          </a:xfrm>
          <a:prstGeom prst="bentConnector3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B5A7044-CD0D-BCEE-4637-DEF96310C54E}"/>
              </a:ext>
            </a:extLst>
          </p:cNvPr>
          <p:cNvSpPr txBox="1"/>
          <p:nvPr/>
        </p:nvSpPr>
        <p:spPr>
          <a:xfrm>
            <a:off x="2203672" y="5338440"/>
            <a:ext cx="431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(24, 57, 256)</a:t>
            </a:r>
          </a:p>
        </p:txBody>
      </p:sp>
    </p:spTree>
    <p:extLst>
      <p:ext uri="{BB962C8B-B14F-4D97-AF65-F5344CB8AC3E}">
        <p14:creationId xmlns:p14="http://schemas.microsoft.com/office/powerpoint/2010/main" val="83354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Setting up an example cube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174A168C-D793-084F-B09C-EFDBE540990A}"/>
              </a:ext>
            </a:extLst>
          </p:cNvPr>
          <p:cNvSpPr/>
          <p:nvPr/>
        </p:nvSpPr>
        <p:spPr>
          <a:xfrm>
            <a:off x="7486650" y="2228850"/>
            <a:ext cx="3867150" cy="3829050"/>
          </a:xfrm>
          <a:prstGeom prst="cub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A16D9-20EC-814E-AFAF-4F5D9C9A5541}"/>
              </a:ext>
            </a:extLst>
          </p:cNvPr>
          <p:cNvSpPr txBox="1"/>
          <p:nvPr/>
        </p:nvSpPr>
        <p:spPr>
          <a:xfrm>
            <a:off x="8191500" y="61235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91846-B73A-7546-A74F-7FC3C1403B6B}"/>
              </a:ext>
            </a:extLst>
          </p:cNvPr>
          <p:cNvSpPr txBox="1"/>
          <p:nvPr/>
        </p:nvSpPr>
        <p:spPr>
          <a:xfrm rot="18883176">
            <a:off x="10587037" y="5372398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B915DA-3901-8443-9B1C-D52297426AAD}"/>
              </a:ext>
            </a:extLst>
          </p:cNvPr>
          <p:cNvSpPr txBox="1"/>
          <p:nvPr/>
        </p:nvSpPr>
        <p:spPr>
          <a:xfrm rot="16200000">
            <a:off x="6645849" y="419155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EFC29-DD90-54C3-14E8-D1856C4F4BA3}"/>
              </a:ext>
            </a:extLst>
          </p:cNvPr>
          <p:cNvSpPr/>
          <p:nvPr/>
        </p:nvSpPr>
        <p:spPr>
          <a:xfrm>
            <a:off x="1273629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56EE-0600-167C-6B21-6DBEB543EC0B}"/>
              </a:ext>
            </a:extLst>
          </p:cNvPr>
          <p:cNvSpPr/>
          <p:nvPr/>
        </p:nvSpPr>
        <p:spPr>
          <a:xfrm>
            <a:off x="4517571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128BFC-0586-178D-20F7-2F74C210228E}"/>
              </a:ext>
            </a:extLst>
          </p:cNvPr>
          <p:cNvSpPr/>
          <p:nvPr/>
        </p:nvSpPr>
        <p:spPr>
          <a:xfrm>
            <a:off x="2895600" y="2566307"/>
            <a:ext cx="1306286" cy="4102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Longitude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245828-D22D-1D32-D71A-598546A5C439}"/>
              </a:ext>
            </a:extLst>
          </p:cNvPr>
          <p:cNvSpPr txBox="1"/>
          <p:nvPr/>
        </p:nvSpPr>
        <p:spPr>
          <a:xfrm>
            <a:off x="466839" y="1681805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have our index variables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AC8A93-ABF1-89A5-B017-4FACEF4E93DA}"/>
              </a:ext>
            </a:extLst>
          </p:cNvPr>
          <p:cNvCxnSpPr/>
          <p:nvPr/>
        </p:nvCxnSpPr>
        <p:spPr>
          <a:xfrm>
            <a:off x="7486650" y="4147461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44101B-A93E-0959-2A98-6B0EC5E5F186}"/>
              </a:ext>
            </a:extLst>
          </p:cNvPr>
          <p:cNvCxnSpPr/>
          <p:nvPr/>
        </p:nvCxnSpPr>
        <p:spPr>
          <a:xfrm>
            <a:off x="7486650" y="511628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FC2D77-0B83-D26A-DCE8-BF4377D3EA97}"/>
              </a:ext>
            </a:extLst>
          </p:cNvPr>
          <p:cNvCxnSpPr/>
          <p:nvPr/>
        </p:nvCxnSpPr>
        <p:spPr>
          <a:xfrm>
            <a:off x="7497533" y="3178632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804C82-5A7F-B476-7623-E61352D036ED}"/>
              </a:ext>
            </a:extLst>
          </p:cNvPr>
          <p:cNvCxnSpPr/>
          <p:nvPr/>
        </p:nvCxnSpPr>
        <p:spPr>
          <a:xfrm>
            <a:off x="7486650" y="6057900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759-6BA5-AE80-2BFE-3588FAA27367}"/>
              </a:ext>
            </a:extLst>
          </p:cNvPr>
          <p:cNvCxnSpPr>
            <a:cxnSpLocks/>
          </p:cNvCxnSpPr>
          <p:nvPr/>
        </p:nvCxnSpPr>
        <p:spPr>
          <a:xfrm flipV="1">
            <a:off x="844459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C5552A-4547-ADF5-CDB2-DB206A21E2A5}"/>
              </a:ext>
            </a:extLst>
          </p:cNvPr>
          <p:cNvCxnSpPr>
            <a:cxnSpLocks/>
          </p:cNvCxnSpPr>
          <p:nvPr/>
        </p:nvCxnSpPr>
        <p:spPr>
          <a:xfrm flipV="1">
            <a:off x="9417504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FD6BD06-5AA8-1162-9321-CA796467809A}"/>
              </a:ext>
            </a:extLst>
          </p:cNvPr>
          <p:cNvCxnSpPr>
            <a:cxnSpLocks/>
          </p:cNvCxnSpPr>
          <p:nvPr/>
        </p:nvCxnSpPr>
        <p:spPr>
          <a:xfrm flipV="1">
            <a:off x="10384971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50F0D1-3579-64FB-E403-9A6843D22F6B}"/>
              </a:ext>
            </a:extLst>
          </p:cNvPr>
          <p:cNvCxnSpPr>
            <a:cxnSpLocks/>
          </p:cNvCxnSpPr>
          <p:nvPr/>
        </p:nvCxnSpPr>
        <p:spPr>
          <a:xfrm flipV="1">
            <a:off x="7497533" y="3178632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ED1BAC-26F9-D07B-AED0-4762911C898E}"/>
              </a:ext>
            </a:extLst>
          </p:cNvPr>
          <p:cNvCxnSpPr>
            <a:cxnSpLocks/>
          </p:cNvCxnSpPr>
          <p:nvPr/>
        </p:nvCxnSpPr>
        <p:spPr>
          <a:xfrm flipV="1">
            <a:off x="7497532" y="222815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4ADAB8-3EC3-A4BB-9BBF-559D3A3E3A6F}"/>
              </a:ext>
            </a:extLst>
          </p:cNvPr>
          <p:cNvCxnSpPr>
            <a:cxnSpLocks/>
          </p:cNvCxnSpPr>
          <p:nvPr/>
        </p:nvCxnSpPr>
        <p:spPr>
          <a:xfrm flipV="1">
            <a:off x="8444591" y="225654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2F970DD-9AAC-E81D-9125-0822FAC45995}"/>
              </a:ext>
            </a:extLst>
          </p:cNvPr>
          <p:cNvCxnSpPr>
            <a:cxnSpLocks/>
          </p:cNvCxnSpPr>
          <p:nvPr/>
        </p:nvCxnSpPr>
        <p:spPr>
          <a:xfrm flipV="1">
            <a:off x="9391648" y="2241239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1EA958-2605-298B-7BA5-23F86FCD7D3B}"/>
              </a:ext>
            </a:extLst>
          </p:cNvPr>
          <p:cNvCxnSpPr>
            <a:cxnSpLocks/>
          </p:cNvCxnSpPr>
          <p:nvPr/>
        </p:nvCxnSpPr>
        <p:spPr>
          <a:xfrm flipV="1">
            <a:off x="10393811" y="2230353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F7DC11-B85B-C2D5-093A-649EDBE26A4A}"/>
              </a:ext>
            </a:extLst>
          </p:cNvPr>
          <p:cNvCxnSpPr/>
          <p:nvPr/>
        </p:nvCxnSpPr>
        <p:spPr>
          <a:xfrm>
            <a:off x="8455479" y="2228159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F09ED5-E8BE-84E1-E5DA-641A3C5BE050}"/>
              </a:ext>
            </a:extLst>
          </p:cNvPr>
          <p:cNvCxnSpPr>
            <a:cxnSpLocks/>
          </p:cNvCxnSpPr>
          <p:nvPr/>
        </p:nvCxnSpPr>
        <p:spPr>
          <a:xfrm flipV="1">
            <a:off x="10405376" y="5081828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0D03BF-B702-A43B-D30D-A9FC85DF47A2}"/>
              </a:ext>
            </a:extLst>
          </p:cNvPr>
          <p:cNvCxnSpPr>
            <a:cxnSpLocks/>
          </p:cNvCxnSpPr>
          <p:nvPr/>
        </p:nvCxnSpPr>
        <p:spPr>
          <a:xfrm flipV="1">
            <a:off x="11351758" y="221946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2BEBAE4-6D7C-34FA-C900-806FD59C8CE4}"/>
              </a:ext>
            </a:extLst>
          </p:cNvPr>
          <p:cNvCxnSpPr>
            <a:cxnSpLocks/>
          </p:cNvCxnSpPr>
          <p:nvPr/>
        </p:nvCxnSpPr>
        <p:spPr>
          <a:xfrm>
            <a:off x="7815945" y="2845936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44F2548-4E37-63B9-59F2-736347A05280}"/>
              </a:ext>
            </a:extLst>
          </p:cNvPr>
          <p:cNvCxnSpPr>
            <a:cxnSpLocks/>
          </p:cNvCxnSpPr>
          <p:nvPr/>
        </p:nvCxnSpPr>
        <p:spPr>
          <a:xfrm>
            <a:off x="8162920" y="2511877"/>
            <a:ext cx="289832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DEE198C-9C4B-A556-EA04-C6434ECCA7CF}"/>
              </a:ext>
            </a:extLst>
          </p:cNvPr>
          <p:cNvCxnSpPr>
            <a:cxnSpLocks/>
          </p:cNvCxnSpPr>
          <p:nvPr/>
        </p:nvCxnSpPr>
        <p:spPr>
          <a:xfrm flipV="1">
            <a:off x="10726513" y="2845936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3DA80F4-19BD-6BC0-BB59-5A57B4D7C5D8}"/>
              </a:ext>
            </a:extLst>
          </p:cNvPr>
          <p:cNvCxnSpPr>
            <a:cxnSpLocks/>
          </p:cNvCxnSpPr>
          <p:nvPr/>
        </p:nvCxnSpPr>
        <p:spPr>
          <a:xfrm flipV="1">
            <a:off x="11061241" y="2511877"/>
            <a:ext cx="0" cy="28792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D2BDB89-9C9E-2854-F25F-F84D22A11B85}"/>
              </a:ext>
            </a:extLst>
          </p:cNvPr>
          <p:cNvCxnSpPr>
            <a:cxnSpLocks/>
          </p:cNvCxnSpPr>
          <p:nvPr/>
        </p:nvCxnSpPr>
        <p:spPr>
          <a:xfrm flipV="1">
            <a:off x="10394489" y="4156955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314598-19EE-8FEC-E56D-B4BD32793E30}"/>
              </a:ext>
            </a:extLst>
          </p:cNvPr>
          <p:cNvCxnSpPr>
            <a:cxnSpLocks/>
          </p:cNvCxnSpPr>
          <p:nvPr/>
        </p:nvCxnSpPr>
        <p:spPr>
          <a:xfrm flipV="1">
            <a:off x="10393811" y="3191461"/>
            <a:ext cx="947061" cy="9504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D16C52-74F3-AD85-6760-0FE9877763BC}"/>
              </a:ext>
            </a:extLst>
          </p:cNvPr>
          <p:cNvSpPr txBox="1"/>
          <p:nvPr/>
        </p:nvSpPr>
        <p:spPr>
          <a:xfrm>
            <a:off x="466839" y="3576804"/>
            <a:ext cx="7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Higher dimensions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1DB6F-18CA-7524-6B1B-C06302A8D968}"/>
              </a:ext>
            </a:extLst>
          </p:cNvPr>
          <p:cNvSpPr/>
          <p:nvPr/>
        </p:nvSpPr>
        <p:spPr>
          <a:xfrm>
            <a:off x="1273629" y="4408291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FB53AD-2B24-5EC6-8A70-9FDE74F77F5A}"/>
              </a:ext>
            </a:extLst>
          </p:cNvPr>
          <p:cNvSpPr/>
          <p:nvPr/>
        </p:nvSpPr>
        <p:spPr>
          <a:xfrm>
            <a:off x="2895600" y="4408290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Humidity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A04D4-61EE-946A-29B7-F8463B856963}"/>
              </a:ext>
            </a:extLst>
          </p:cNvPr>
          <p:cNvSpPr/>
          <p:nvPr/>
        </p:nvSpPr>
        <p:spPr>
          <a:xfrm>
            <a:off x="4520349" y="4408289"/>
            <a:ext cx="1415142" cy="4102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Precipitation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E27771B-8E8E-1D07-DAB3-71B65BDBA7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78172" y="3761854"/>
            <a:ext cx="2992890" cy="1963349"/>
          </a:xfrm>
          <a:prstGeom prst="bentConnector3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B5A7044-CD0D-BCEE-4637-DEF96310C54E}"/>
              </a:ext>
            </a:extLst>
          </p:cNvPr>
          <p:cNvSpPr txBox="1"/>
          <p:nvPr/>
        </p:nvSpPr>
        <p:spPr>
          <a:xfrm>
            <a:off x="2203672" y="5338440"/>
            <a:ext cx="431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(24, 57, 256)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2CA2494-9F00-7259-038C-3DA21D34D447}"/>
              </a:ext>
            </a:extLst>
          </p:cNvPr>
          <p:cNvCxnSpPr>
            <a:stCxn id="12" idx="2"/>
          </p:cNvCxnSpPr>
          <p:nvPr/>
        </p:nvCxnSpPr>
        <p:spPr>
          <a:xfrm flipH="1">
            <a:off x="3548743" y="4818545"/>
            <a:ext cx="54428" cy="572600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73EA034-C614-DB1F-FF46-47AA79BFE2F7}"/>
              </a:ext>
            </a:extLst>
          </p:cNvPr>
          <p:cNvCxnSpPr>
            <a:cxnSpLocks/>
            <a:stCxn id="19" idx="2"/>
            <a:endCxn id="49" idx="0"/>
          </p:cNvCxnSpPr>
          <p:nvPr/>
        </p:nvCxnSpPr>
        <p:spPr>
          <a:xfrm flipH="1">
            <a:off x="4358706" y="4818544"/>
            <a:ext cx="869214" cy="519896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0329881-9373-33C8-6E45-7473BF95FE94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981200" y="4818546"/>
            <a:ext cx="704793" cy="572599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34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Spatial Data Dilemmas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528638" y="1690688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(storage, computational overhead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Dimensionality of various files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Tons of different spatial references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C500B68-7E1D-BA44-DA7C-CA6F29BB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13" y="272698"/>
            <a:ext cx="1822450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5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Spatial Data Dilemmas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528638" y="1690688"/>
            <a:ext cx="1051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(storage, computational overhead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Dimensionality of various files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Tons of different spatial references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Temporal and spatial alignment 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4C40B98A-8B07-157B-6F51-8B4D12409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13" y="272698"/>
            <a:ext cx="1822450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3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Spatial Data Dilemmas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528638" y="1690688"/>
            <a:ext cx="1051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(storage, computational overhead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Dimensionality of various files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Tons of different spatial references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Temporal and spatial alignment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Tools to solve these issues are not at the hands of the average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FB03F6C-8DC1-1654-0762-AA50AAD8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13" y="272698"/>
            <a:ext cx="1822450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6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Spatial Data Dilemmas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528638" y="1690688"/>
            <a:ext cx="10515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Big data (storage, computational overhead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Dimensionality of various files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Tons of different spatial references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Temporal and spatial alignment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Tools to solve these issues are not at the hands of the average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F48CA18-4682-0515-AC9B-5C8040C99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013" y="272698"/>
            <a:ext cx="1822450" cy="141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79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98BFE4C-2DDF-E439-124E-352DC149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46" y="1333500"/>
            <a:ext cx="8781859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5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simple example with 3 </a:t>
            </a:r>
            <a:r>
              <a:rPr lang="en-US" sz="5400" dirty="0" err="1"/>
              <a:t>Rasters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9FFC8-AEFC-7E41-A688-9814D48C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0" y="268288"/>
            <a:ext cx="1422400" cy="142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BA718-D6CF-B842-AB4A-1271ACB0AC0F}"/>
              </a:ext>
            </a:extLst>
          </p:cNvPr>
          <p:cNvSpPr/>
          <p:nvPr/>
        </p:nvSpPr>
        <p:spPr>
          <a:xfrm>
            <a:off x="1571615" y="2509837"/>
            <a:ext cx="1571625" cy="1571625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FDEDD-BADD-024B-A830-9F0889B775E4}"/>
              </a:ext>
            </a:extLst>
          </p:cNvPr>
          <p:cNvSpPr/>
          <p:nvPr/>
        </p:nvSpPr>
        <p:spPr>
          <a:xfrm>
            <a:off x="338128" y="2995612"/>
            <a:ext cx="2352675" cy="2176463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1B8FBB-2303-924D-827E-5DAD5A1386DF}"/>
              </a:ext>
            </a:extLst>
          </p:cNvPr>
          <p:cNvGrpSpPr/>
          <p:nvPr/>
        </p:nvGrpSpPr>
        <p:grpSpPr>
          <a:xfrm>
            <a:off x="2271702" y="2100262"/>
            <a:ext cx="1585913" cy="1328738"/>
            <a:chOff x="4029075" y="4572000"/>
            <a:chExt cx="1585913" cy="13287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439C15-6050-C447-BD4A-A99B61839A3D}"/>
                </a:ext>
              </a:extLst>
            </p:cNvPr>
            <p:cNvSpPr/>
            <p:nvPr/>
          </p:nvSpPr>
          <p:spPr>
            <a:xfrm>
              <a:off x="4029075" y="4572000"/>
              <a:ext cx="1585913" cy="1328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3E03EF-2C7D-F041-BB3A-2625522B9984}"/>
                </a:ext>
              </a:extLst>
            </p:cNvPr>
            <p:cNvCxnSpPr>
              <a:cxnSpLocks/>
            </p:cNvCxnSpPr>
            <p:nvPr/>
          </p:nvCxnSpPr>
          <p:spPr>
            <a:xfrm>
              <a:off x="4957762" y="4572000"/>
              <a:ext cx="0" cy="132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E9D09A-80A8-064F-9B73-8BFD56F16996}"/>
                </a:ext>
              </a:extLst>
            </p:cNvPr>
            <p:cNvCxnSpPr>
              <a:cxnSpLocks/>
            </p:cNvCxnSpPr>
            <p:nvPr/>
          </p:nvCxnSpPr>
          <p:spPr>
            <a:xfrm>
              <a:off x="5281612" y="4572000"/>
              <a:ext cx="0" cy="1314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FF5A0A-9737-7646-BF20-D3835356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662488" y="4572000"/>
              <a:ext cx="0" cy="1328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178F75-F873-9246-A4DD-D853273882FA}"/>
                </a:ext>
              </a:extLst>
            </p:cNvPr>
            <p:cNvCxnSpPr>
              <a:cxnSpLocks/>
            </p:cNvCxnSpPr>
            <p:nvPr/>
          </p:nvCxnSpPr>
          <p:spPr>
            <a:xfrm>
              <a:off x="4329113" y="4572000"/>
              <a:ext cx="0" cy="1314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34BA63-4026-A343-A9DD-A0416AB58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5572125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C0BCD0-1B28-AC42-8909-46725BCBD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5224462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99401E-DB30-8F42-82DD-11B0CBBD30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4933950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096EA2-9BED-5F4A-927E-37BDF2897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4572000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17AB93C-5CCA-4A42-9419-3AA1D2FB2695}"/>
              </a:ext>
            </a:extLst>
          </p:cNvPr>
          <p:cNvSpPr txBox="1"/>
          <p:nvPr/>
        </p:nvSpPr>
        <p:spPr>
          <a:xfrm rot="16200000">
            <a:off x="-690570" y="3453883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B8588-2BD8-DB43-A569-809D99F3DF10}"/>
              </a:ext>
            </a:extLst>
          </p:cNvPr>
          <p:cNvSpPr txBox="1"/>
          <p:nvPr/>
        </p:nvSpPr>
        <p:spPr>
          <a:xfrm>
            <a:off x="873908" y="5288518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BCC926-6F09-6D44-B049-62FC5EBCB0E0}"/>
              </a:ext>
            </a:extLst>
          </p:cNvPr>
          <p:cNvCxnSpPr>
            <a:cxnSpLocks/>
          </p:cNvCxnSpPr>
          <p:nvPr/>
        </p:nvCxnSpPr>
        <p:spPr>
          <a:xfrm flipV="1">
            <a:off x="3026558" y="3519487"/>
            <a:ext cx="995362" cy="16525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1BEBF62-0213-814A-8DE5-D0542AD35246}"/>
              </a:ext>
            </a:extLst>
          </p:cNvPr>
          <p:cNvSpPr txBox="1"/>
          <p:nvPr/>
        </p:nvSpPr>
        <p:spPr>
          <a:xfrm rot="18049375">
            <a:off x="2614603" y="3853166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D9A2577A-4769-0D4D-A244-2DEFA58BC64E}"/>
              </a:ext>
            </a:extLst>
          </p:cNvPr>
          <p:cNvSpPr/>
          <p:nvPr/>
        </p:nvSpPr>
        <p:spPr>
          <a:xfrm>
            <a:off x="4112896" y="3423275"/>
            <a:ext cx="415150" cy="92584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46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simple example with 3 </a:t>
            </a:r>
            <a:r>
              <a:rPr lang="en-US" sz="5400" dirty="0" err="1"/>
              <a:t>Rasters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9FFC8-AEFC-7E41-A688-9814D48C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0" y="268288"/>
            <a:ext cx="1422400" cy="142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BA718-D6CF-B842-AB4A-1271ACB0AC0F}"/>
              </a:ext>
            </a:extLst>
          </p:cNvPr>
          <p:cNvSpPr/>
          <p:nvPr/>
        </p:nvSpPr>
        <p:spPr>
          <a:xfrm>
            <a:off x="1571615" y="2509837"/>
            <a:ext cx="1571625" cy="1571625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FDEDD-BADD-024B-A830-9F0889B775E4}"/>
              </a:ext>
            </a:extLst>
          </p:cNvPr>
          <p:cNvSpPr/>
          <p:nvPr/>
        </p:nvSpPr>
        <p:spPr>
          <a:xfrm>
            <a:off x="338128" y="2995612"/>
            <a:ext cx="2352675" cy="2176463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1B8FBB-2303-924D-827E-5DAD5A1386DF}"/>
              </a:ext>
            </a:extLst>
          </p:cNvPr>
          <p:cNvGrpSpPr/>
          <p:nvPr/>
        </p:nvGrpSpPr>
        <p:grpSpPr>
          <a:xfrm>
            <a:off x="2271702" y="2100262"/>
            <a:ext cx="1585913" cy="1328738"/>
            <a:chOff x="4029075" y="4572000"/>
            <a:chExt cx="1585913" cy="13287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439C15-6050-C447-BD4A-A99B61839A3D}"/>
                </a:ext>
              </a:extLst>
            </p:cNvPr>
            <p:cNvSpPr/>
            <p:nvPr/>
          </p:nvSpPr>
          <p:spPr>
            <a:xfrm>
              <a:off x="4029075" y="4572000"/>
              <a:ext cx="1585913" cy="1328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3E03EF-2C7D-F041-BB3A-2625522B9984}"/>
                </a:ext>
              </a:extLst>
            </p:cNvPr>
            <p:cNvCxnSpPr>
              <a:cxnSpLocks/>
            </p:cNvCxnSpPr>
            <p:nvPr/>
          </p:nvCxnSpPr>
          <p:spPr>
            <a:xfrm>
              <a:off x="4957762" y="4572000"/>
              <a:ext cx="0" cy="132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E9D09A-80A8-064F-9B73-8BFD56F16996}"/>
                </a:ext>
              </a:extLst>
            </p:cNvPr>
            <p:cNvCxnSpPr>
              <a:cxnSpLocks/>
            </p:cNvCxnSpPr>
            <p:nvPr/>
          </p:nvCxnSpPr>
          <p:spPr>
            <a:xfrm>
              <a:off x="5281612" y="4572000"/>
              <a:ext cx="0" cy="1314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FF5A0A-9737-7646-BF20-D3835356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662488" y="4572000"/>
              <a:ext cx="0" cy="1328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178F75-F873-9246-A4DD-D853273882FA}"/>
                </a:ext>
              </a:extLst>
            </p:cNvPr>
            <p:cNvCxnSpPr>
              <a:cxnSpLocks/>
            </p:cNvCxnSpPr>
            <p:nvPr/>
          </p:nvCxnSpPr>
          <p:spPr>
            <a:xfrm>
              <a:off x="4329113" y="4572000"/>
              <a:ext cx="0" cy="1314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34BA63-4026-A343-A9DD-A0416AB58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5572125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C0BCD0-1B28-AC42-8909-46725BCBD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5224462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99401E-DB30-8F42-82DD-11B0CBBD30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4933950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096EA2-9BED-5F4A-927E-37BDF2897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4572000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17AB93C-5CCA-4A42-9419-3AA1D2FB2695}"/>
              </a:ext>
            </a:extLst>
          </p:cNvPr>
          <p:cNvSpPr txBox="1"/>
          <p:nvPr/>
        </p:nvSpPr>
        <p:spPr>
          <a:xfrm rot="16200000">
            <a:off x="-690570" y="3453883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B8588-2BD8-DB43-A569-809D99F3DF10}"/>
              </a:ext>
            </a:extLst>
          </p:cNvPr>
          <p:cNvSpPr txBox="1"/>
          <p:nvPr/>
        </p:nvSpPr>
        <p:spPr>
          <a:xfrm>
            <a:off x="873908" y="5288518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BCC926-6F09-6D44-B049-62FC5EBCB0E0}"/>
              </a:ext>
            </a:extLst>
          </p:cNvPr>
          <p:cNvCxnSpPr>
            <a:cxnSpLocks/>
          </p:cNvCxnSpPr>
          <p:nvPr/>
        </p:nvCxnSpPr>
        <p:spPr>
          <a:xfrm flipV="1">
            <a:off x="3026558" y="3519487"/>
            <a:ext cx="995362" cy="16525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1BEBF62-0213-814A-8DE5-D0542AD35246}"/>
              </a:ext>
            </a:extLst>
          </p:cNvPr>
          <p:cNvSpPr txBox="1"/>
          <p:nvPr/>
        </p:nvSpPr>
        <p:spPr>
          <a:xfrm rot="18049375">
            <a:off x="2614603" y="3853166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128E1C-6CB7-1E4B-916A-7884CBC49AF7}"/>
              </a:ext>
            </a:extLst>
          </p:cNvPr>
          <p:cNvSpPr/>
          <p:nvPr/>
        </p:nvSpPr>
        <p:spPr>
          <a:xfrm>
            <a:off x="6688237" y="1895438"/>
            <a:ext cx="1571625" cy="15716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298011-D59F-D843-B49D-97E1C452CB4D}"/>
              </a:ext>
            </a:extLst>
          </p:cNvPr>
          <p:cNvSpPr/>
          <p:nvPr/>
        </p:nvSpPr>
        <p:spPr>
          <a:xfrm>
            <a:off x="6175783" y="2558580"/>
            <a:ext cx="1571625" cy="15716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0A2A19-3D25-8142-8B70-60F3D0F721F2}"/>
              </a:ext>
            </a:extLst>
          </p:cNvPr>
          <p:cNvSpPr/>
          <p:nvPr/>
        </p:nvSpPr>
        <p:spPr>
          <a:xfrm>
            <a:off x="5097562" y="3182504"/>
            <a:ext cx="2352675" cy="2176463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132E8F-6C02-4746-9F9C-226B78D5D26B}"/>
              </a:ext>
            </a:extLst>
          </p:cNvPr>
          <p:cNvSpPr txBox="1"/>
          <p:nvPr/>
        </p:nvSpPr>
        <p:spPr>
          <a:xfrm rot="16200000">
            <a:off x="3997427" y="360272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D5F9D4-344A-114C-AE44-D928DE72572E}"/>
              </a:ext>
            </a:extLst>
          </p:cNvPr>
          <p:cNvSpPr txBox="1"/>
          <p:nvPr/>
        </p:nvSpPr>
        <p:spPr>
          <a:xfrm>
            <a:off x="5933380" y="5455244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23837B-03B9-4142-BCF9-1196BFC5C5D8}"/>
              </a:ext>
            </a:extLst>
          </p:cNvPr>
          <p:cNvCxnSpPr>
            <a:cxnSpLocks/>
          </p:cNvCxnSpPr>
          <p:nvPr/>
        </p:nvCxnSpPr>
        <p:spPr>
          <a:xfrm flipV="1">
            <a:off x="7558814" y="3467062"/>
            <a:ext cx="995362" cy="16525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70024B-0D31-164A-975E-BCEF0FC9C89D}"/>
              </a:ext>
            </a:extLst>
          </p:cNvPr>
          <p:cNvSpPr txBox="1"/>
          <p:nvPr/>
        </p:nvSpPr>
        <p:spPr>
          <a:xfrm rot="18049375">
            <a:off x="7146859" y="3800741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E31F970F-CFA9-D44E-A28B-380313E34438}"/>
              </a:ext>
            </a:extLst>
          </p:cNvPr>
          <p:cNvSpPr/>
          <p:nvPr/>
        </p:nvSpPr>
        <p:spPr>
          <a:xfrm>
            <a:off x="8716042" y="3467062"/>
            <a:ext cx="415150" cy="92584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D9A2577A-4769-0D4D-A244-2DEFA58BC64E}"/>
              </a:ext>
            </a:extLst>
          </p:cNvPr>
          <p:cNvSpPr/>
          <p:nvPr/>
        </p:nvSpPr>
        <p:spPr>
          <a:xfrm>
            <a:off x="4112896" y="3423275"/>
            <a:ext cx="415150" cy="92584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0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37EA47C-BDD1-4AA8-4B09-71BA42895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2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7" y="-146748"/>
            <a:ext cx="7874876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The goals of this theme…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4B39D-38A0-184B-92FA-130FBF0814DC}"/>
              </a:ext>
            </a:extLst>
          </p:cNvPr>
          <p:cNvSpPr txBox="1"/>
          <p:nvPr/>
        </p:nvSpPr>
        <p:spPr>
          <a:xfrm>
            <a:off x="838200" y="2434201"/>
            <a:ext cx="4763814" cy="37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Goal 1: </a:t>
            </a:r>
            <a:r>
              <a:rPr lang="en-US" sz="2800" dirty="0"/>
              <a:t>To develop a high-level computational tool kit for cleaning and analyzing spatiotemporal data.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alpha val="12697"/>
                  </a:schemeClr>
                </a:solidFill>
              </a:rPr>
              <a:t>Goal 2: </a:t>
            </a:r>
            <a:r>
              <a:rPr lang="en-US" sz="2800" dirty="0">
                <a:solidFill>
                  <a:schemeClr val="tx1">
                    <a:alpha val="12697"/>
                  </a:schemeClr>
                </a:solidFill>
              </a:rPr>
              <a:t>Design a dashboard or web application to visualize these data.</a:t>
            </a:r>
          </a:p>
        </p:txBody>
      </p:sp>
    </p:spTree>
    <p:extLst>
      <p:ext uri="{BB962C8B-B14F-4D97-AF65-F5344CB8AC3E}">
        <p14:creationId xmlns:p14="http://schemas.microsoft.com/office/powerpoint/2010/main" val="3356043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simple example with 3 </a:t>
            </a:r>
            <a:r>
              <a:rPr lang="en-US" sz="5400" dirty="0" err="1"/>
              <a:t>Rasters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9FFC8-AEFC-7E41-A688-9814D48C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0" y="268288"/>
            <a:ext cx="1422400" cy="142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BA718-D6CF-B842-AB4A-1271ACB0AC0F}"/>
              </a:ext>
            </a:extLst>
          </p:cNvPr>
          <p:cNvSpPr/>
          <p:nvPr/>
        </p:nvSpPr>
        <p:spPr>
          <a:xfrm>
            <a:off x="1571615" y="2509837"/>
            <a:ext cx="1571625" cy="1571625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FDEDD-BADD-024B-A830-9F0889B775E4}"/>
              </a:ext>
            </a:extLst>
          </p:cNvPr>
          <p:cNvSpPr/>
          <p:nvPr/>
        </p:nvSpPr>
        <p:spPr>
          <a:xfrm>
            <a:off x="338128" y="2995612"/>
            <a:ext cx="2352675" cy="2176463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1B8FBB-2303-924D-827E-5DAD5A1386DF}"/>
              </a:ext>
            </a:extLst>
          </p:cNvPr>
          <p:cNvGrpSpPr/>
          <p:nvPr/>
        </p:nvGrpSpPr>
        <p:grpSpPr>
          <a:xfrm>
            <a:off x="2271702" y="2100262"/>
            <a:ext cx="1585913" cy="1328738"/>
            <a:chOff x="4029075" y="4572000"/>
            <a:chExt cx="1585913" cy="132873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439C15-6050-C447-BD4A-A99B61839A3D}"/>
                </a:ext>
              </a:extLst>
            </p:cNvPr>
            <p:cNvSpPr/>
            <p:nvPr/>
          </p:nvSpPr>
          <p:spPr>
            <a:xfrm>
              <a:off x="4029075" y="4572000"/>
              <a:ext cx="1585913" cy="1328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3E03EF-2C7D-F041-BB3A-2625522B9984}"/>
                </a:ext>
              </a:extLst>
            </p:cNvPr>
            <p:cNvCxnSpPr>
              <a:cxnSpLocks/>
            </p:cNvCxnSpPr>
            <p:nvPr/>
          </p:nvCxnSpPr>
          <p:spPr>
            <a:xfrm>
              <a:off x="4957762" y="4572000"/>
              <a:ext cx="0" cy="132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E9D09A-80A8-064F-9B73-8BFD56F16996}"/>
                </a:ext>
              </a:extLst>
            </p:cNvPr>
            <p:cNvCxnSpPr>
              <a:cxnSpLocks/>
            </p:cNvCxnSpPr>
            <p:nvPr/>
          </p:nvCxnSpPr>
          <p:spPr>
            <a:xfrm>
              <a:off x="5281612" y="4572000"/>
              <a:ext cx="0" cy="1314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FF5A0A-9737-7646-BF20-D3835356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662488" y="4572000"/>
              <a:ext cx="0" cy="13287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8178F75-F873-9246-A4DD-D853273882FA}"/>
                </a:ext>
              </a:extLst>
            </p:cNvPr>
            <p:cNvCxnSpPr>
              <a:cxnSpLocks/>
            </p:cNvCxnSpPr>
            <p:nvPr/>
          </p:nvCxnSpPr>
          <p:spPr>
            <a:xfrm>
              <a:off x="4329113" y="4572000"/>
              <a:ext cx="0" cy="1314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34BA63-4026-A343-A9DD-A0416AB580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5572125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C0BCD0-1B28-AC42-8909-46725BCBD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5224462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99401E-DB30-8F42-82DD-11B0CBBD30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4933950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3096EA2-9BED-5F4A-927E-37BDF28978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29075" y="4572000"/>
              <a:ext cx="15859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17AB93C-5CCA-4A42-9419-3AA1D2FB2695}"/>
              </a:ext>
            </a:extLst>
          </p:cNvPr>
          <p:cNvSpPr txBox="1"/>
          <p:nvPr/>
        </p:nvSpPr>
        <p:spPr>
          <a:xfrm rot="16200000">
            <a:off x="-690570" y="3453883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6B8588-2BD8-DB43-A569-809D99F3DF10}"/>
              </a:ext>
            </a:extLst>
          </p:cNvPr>
          <p:cNvSpPr txBox="1"/>
          <p:nvPr/>
        </p:nvSpPr>
        <p:spPr>
          <a:xfrm>
            <a:off x="873908" y="5288518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BCC926-6F09-6D44-B049-62FC5EBCB0E0}"/>
              </a:ext>
            </a:extLst>
          </p:cNvPr>
          <p:cNvCxnSpPr>
            <a:cxnSpLocks/>
          </p:cNvCxnSpPr>
          <p:nvPr/>
        </p:nvCxnSpPr>
        <p:spPr>
          <a:xfrm flipV="1">
            <a:off x="3026558" y="3519487"/>
            <a:ext cx="995362" cy="16525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1BEBF62-0213-814A-8DE5-D0542AD35246}"/>
              </a:ext>
            </a:extLst>
          </p:cNvPr>
          <p:cNvSpPr txBox="1"/>
          <p:nvPr/>
        </p:nvSpPr>
        <p:spPr>
          <a:xfrm rot="18049375">
            <a:off x="2614603" y="3853166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128E1C-6CB7-1E4B-916A-7884CBC49AF7}"/>
              </a:ext>
            </a:extLst>
          </p:cNvPr>
          <p:cNvSpPr/>
          <p:nvPr/>
        </p:nvSpPr>
        <p:spPr>
          <a:xfrm>
            <a:off x="6688237" y="1895438"/>
            <a:ext cx="1571625" cy="15716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E298011-D59F-D843-B49D-97E1C452CB4D}"/>
              </a:ext>
            </a:extLst>
          </p:cNvPr>
          <p:cNvSpPr/>
          <p:nvPr/>
        </p:nvSpPr>
        <p:spPr>
          <a:xfrm>
            <a:off x="6175783" y="2558580"/>
            <a:ext cx="1571625" cy="15716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0A2A19-3D25-8142-8B70-60F3D0F721F2}"/>
              </a:ext>
            </a:extLst>
          </p:cNvPr>
          <p:cNvSpPr/>
          <p:nvPr/>
        </p:nvSpPr>
        <p:spPr>
          <a:xfrm>
            <a:off x="5097562" y="3182504"/>
            <a:ext cx="2352675" cy="2176463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132E8F-6C02-4746-9F9C-226B78D5D26B}"/>
              </a:ext>
            </a:extLst>
          </p:cNvPr>
          <p:cNvSpPr txBox="1"/>
          <p:nvPr/>
        </p:nvSpPr>
        <p:spPr>
          <a:xfrm rot="16200000">
            <a:off x="3997427" y="3602720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D5F9D4-344A-114C-AE44-D928DE72572E}"/>
              </a:ext>
            </a:extLst>
          </p:cNvPr>
          <p:cNvSpPr txBox="1"/>
          <p:nvPr/>
        </p:nvSpPr>
        <p:spPr>
          <a:xfrm>
            <a:off x="5933380" y="5455244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12230F9-B58D-B14A-B427-400767175366}"/>
              </a:ext>
            </a:extLst>
          </p:cNvPr>
          <p:cNvSpPr/>
          <p:nvPr/>
        </p:nvSpPr>
        <p:spPr>
          <a:xfrm>
            <a:off x="10093901" y="2768934"/>
            <a:ext cx="1571625" cy="15716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ECD894F-8D50-3D44-9547-B692D9CB2347}"/>
              </a:ext>
            </a:extLst>
          </p:cNvPr>
          <p:cNvSpPr/>
          <p:nvPr/>
        </p:nvSpPr>
        <p:spPr>
          <a:xfrm>
            <a:off x="9929314" y="2937087"/>
            <a:ext cx="1571625" cy="15716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D23837B-03B9-4142-BCF9-1196BFC5C5D8}"/>
              </a:ext>
            </a:extLst>
          </p:cNvPr>
          <p:cNvCxnSpPr>
            <a:cxnSpLocks/>
          </p:cNvCxnSpPr>
          <p:nvPr/>
        </p:nvCxnSpPr>
        <p:spPr>
          <a:xfrm flipV="1">
            <a:off x="7558814" y="3467062"/>
            <a:ext cx="995362" cy="16525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070024B-0D31-164A-975E-BCEF0FC9C89D}"/>
              </a:ext>
            </a:extLst>
          </p:cNvPr>
          <p:cNvSpPr txBox="1"/>
          <p:nvPr/>
        </p:nvSpPr>
        <p:spPr>
          <a:xfrm rot="18049375">
            <a:off x="7146859" y="3800741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A6F3BD-33D9-B74B-8C0D-293D0FE9A1F0}"/>
              </a:ext>
            </a:extLst>
          </p:cNvPr>
          <p:cNvSpPr/>
          <p:nvPr/>
        </p:nvSpPr>
        <p:spPr>
          <a:xfrm>
            <a:off x="9782175" y="3100387"/>
            <a:ext cx="1571625" cy="1571625"/>
          </a:xfrm>
          <a:prstGeom prst="rect">
            <a:avLst/>
          </a:prstGeom>
          <a:pattFill prst="lgGrid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C76E84-929A-FB44-BE64-8B8AD06C3B17}"/>
              </a:ext>
            </a:extLst>
          </p:cNvPr>
          <p:cNvSpPr txBox="1"/>
          <p:nvPr/>
        </p:nvSpPr>
        <p:spPr>
          <a:xfrm rot="18049375">
            <a:off x="11281750" y="4200032"/>
            <a:ext cx="124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4ED883-039A-734F-82F7-40E516AE247E}"/>
              </a:ext>
            </a:extLst>
          </p:cNvPr>
          <p:cNvSpPr txBox="1"/>
          <p:nvPr/>
        </p:nvSpPr>
        <p:spPr>
          <a:xfrm>
            <a:off x="9995989" y="4657412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CD9222-1749-B145-BC2D-BE551CB3C0EA}"/>
              </a:ext>
            </a:extLst>
          </p:cNvPr>
          <p:cNvSpPr txBox="1"/>
          <p:nvPr/>
        </p:nvSpPr>
        <p:spPr>
          <a:xfrm rot="16200000">
            <a:off x="8977094" y="3771587"/>
            <a:ext cx="107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62" name="Right Arrow 61">
            <a:extLst>
              <a:ext uri="{FF2B5EF4-FFF2-40B4-BE49-F238E27FC236}">
                <a16:creationId xmlns:a16="http://schemas.microsoft.com/office/drawing/2014/main" id="{E31F970F-CFA9-D44E-A28B-380313E34438}"/>
              </a:ext>
            </a:extLst>
          </p:cNvPr>
          <p:cNvSpPr/>
          <p:nvPr/>
        </p:nvSpPr>
        <p:spPr>
          <a:xfrm>
            <a:off x="8716042" y="3467062"/>
            <a:ext cx="415150" cy="92584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>
            <a:extLst>
              <a:ext uri="{FF2B5EF4-FFF2-40B4-BE49-F238E27FC236}">
                <a16:creationId xmlns:a16="http://schemas.microsoft.com/office/drawing/2014/main" id="{D9A2577A-4769-0D4D-A244-2DEFA58BC64E}"/>
              </a:ext>
            </a:extLst>
          </p:cNvPr>
          <p:cNvSpPr/>
          <p:nvPr/>
        </p:nvSpPr>
        <p:spPr>
          <a:xfrm>
            <a:off x="4112896" y="3423275"/>
            <a:ext cx="415150" cy="92584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59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 3D Spatiotemporal Cube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9FFC8-AEFC-7E41-A688-9814D48C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2100" y="268288"/>
            <a:ext cx="1422400" cy="1422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17AB93C-5CCA-4A42-9419-3AA1D2FB2695}"/>
              </a:ext>
            </a:extLst>
          </p:cNvPr>
          <p:cNvSpPr txBox="1"/>
          <p:nvPr/>
        </p:nvSpPr>
        <p:spPr>
          <a:xfrm rot="16200000">
            <a:off x="2721760" y="3099077"/>
            <a:ext cx="234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2D5F9D4-344A-114C-AE44-D928DE72572E}"/>
              </a:ext>
            </a:extLst>
          </p:cNvPr>
          <p:cNvSpPr txBox="1"/>
          <p:nvPr/>
        </p:nvSpPr>
        <p:spPr>
          <a:xfrm>
            <a:off x="5183980" y="5244640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408B303D-ABAB-794A-BB6B-BC0E9DD2EE06}"/>
              </a:ext>
            </a:extLst>
          </p:cNvPr>
          <p:cNvSpPr/>
          <p:nvPr/>
        </p:nvSpPr>
        <p:spPr>
          <a:xfrm>
            <a:off x="4338637" y="2109786"/>
            <a:ext cx="3514725" cy="2962278"/>
          </a:xfrm>
          <a:prstGeom prst="cub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CB0988-A8C5-4444-A649-A4CC6CC3AD4D}"/>
              </a:ext>
            </a:extLst>
          </p:cNvPr>
          <p:cNvSpPr txBox="1"/>
          <p:nvPr/>
        </p:nvSpPr>
        <p:spPr>
          <a:xfrm rot="18721702">
            <a:off x="7342471" y="4408101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74762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So you could do things like…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E7AD3-F3A1-D845-92CC-93D24901B48C}"/>
              </a:ext>
            </a:extLst>
          </p:cNvPr>
          <p:cNvSpPr txBox="1"/>
          <p:nvPr/>
        </p:nvSpPr>
        <p:spPr>
          <a:xfrm rot="16200000">
            <a:off x="-361294" y="4148345"/>
            <a:ext cx="234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B318E-CCEF-FA41-9F64-59A1F3C1E8F2}"/>
              </a:ext>
            </a:extLst>
          </p:cNvPr>
          <p:cNvSpPr txBox="1"/>
          <p:nvPr/>
        </p:nvSpPr>
        <p:spPr>
          <a:xfrm>
            <a:off x="1336355" y="6024399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5AF508E6-EF64-2A4C-B4C9-E94FABDC2773}"/>
              </a:ext>
            </a:extLst>
          </p:cNvPr>
          <p:cNvSpPr/>
          <p:nvPr/>
        </p:nvSpPr>
        <p:spPr>
          <a:xfrm>
            <a:off x="1060130" y="3719275"/>
            <a:ext cx="2366963" cy="2214563"/>
          </a:xfrm>
          <a:prstGeom prst="cub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2ECB9-4D31-6D4A-8C0A-03C4EEEADA0A}"/>
              </a:ext>
            </a:extLst>
          </p:cNvPr>
          <p:cNvSpPr txBox="1"/>
          <p:nvPr/>
        </p:nvSpPr>
        <p:spPr>
          <a:xfrm rot="18721702">
            <a:off x="2983227" y="5322302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6B10C-5524-2B44-956B-95A48850EA55}"/>
              </a:ext>
            </a:extLst>
          </p:cNvPr>
          <p:cNvSpPr txBox="1"/>
          <p:nvPr/>
        </p:nvSpPr>
        <p:spPr>
          <a:xfrm>
            <a:off x="5280181" y="6024399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FFC76FFB-37D2-694E-9DEC-9A7E5A66602A}"/>
              </a:ext>
            </a:extLst>
          </p:cNvPr>
          <p:cNvSpPr/>
          <p:nvPr/>
        </p:nvSpPr>
        <p:spPr>
          <a:xfrm>
            <a:off x="5003956" y="3719275"/>
            <a:ext cx="2366963" cy="2214563"/>
          </a:xfrm>
          <a:prstGeom prst="cub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E916B-793D-2E4E-8753-A64DD78E9032}"/>
              </a:ext>
            </a:extLst>
          </p:cNvPr>
          <p:cNvSpPr txBox="1"/>
          <p:nvPr/>
        </p:nvSpPr>
        <p:spPr>
          <a:xfrm rot="18721702">
            <a:off x="6927053" y="5322302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295B6-C762-BD46-B774-E4DBCB304177}"/>
              </a:ext>
            </a:extLst>
          </p:cNvPr>
          <p:cNvSpPr txBox="1"/>
          <p:nvPr/>
        </p:nvSpPr>
        <p:spPr>
          <a:xfrm>
            <a:off x="8409860" y="4092649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62D6C814-FA02-9549-A3F3-5370490DD1C1}"/>
              </a:ext>
            </a:extLst>
          </p:cNvPr>
          <p:cNvSpPr/>
          <p:nvPr/>
        </p:nvSpPr>
        <p:spPr>
          <a:xfrm>
            <a:off x="8133635" y="1787525"/>
            <a:ext cx="2366963" cy="2214563"/>
          </a:xfrm>
          <a:prstGeom prst="cub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E43701-583E-C445-90CC-26766BB69FD7}"/>
              </a:ext>
            </a:extLst>
          </p:cNvPr>
          <p:cNvSpPr txBox="1"/>
          <p:nvPr/>
        </p:nvSpPr>
        <p:spPr>
          <a:xfrm rot="18721702">
            <a:off x="10056732" y="3390552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205792CD-D778-CA4F-B636-8B80C53291FC}"/>
              </a:ext>
            </a:extLst>
          </p:cNvPr>
          <p:cNvSpPr/>
          <p:nvPr/>
        </p:nvSpPr>
        <p:spPr>
          <a:xfrm>
            <a:off x="457200" y="3429000"/>
            <a:ext cx="771525" cy="3186113"/>
          </a:xfrm>
          <a:prstGeom prst="leftBracket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A31A1797-47F2-F947-AAE3-5693714692CE}"/>
              </a:ext>
            </a:extLst>
          </p:cNvPr>
          <p:cNvSpPr/>
          <p:nvPr/>
        </p:nvSpPr>
        <p:spPr>
          <a:xfrm rot="10800000">
            <a:off x="6938248" y="3314463"/>
            <a:ext cx="771525" cy="3186113"/>
          </a:xfrm>
          <a:prstGeom prst="leftBracket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4102B03A-143B-F24C-B0D3-E506F362054B}"/>
              </a:ext>
            </a:extLst>
          </p:cNvPr>
          <p:cNvSpPr/>
          <p:nvPr/>
        </p:nvSpPr>
        <p:spPr>
          <a:xfrm>
            <a:off x="3802734" y="4620696"/>
            <a:ext cx="814388" cy="802719"/>
          </a:xfrm>
          <a:prstGeom prst="plus">
            <a:avLst>
              <a:gd name="adj" fmla="val 392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36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Or…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E7AD3-F3A1-D845-92CC-93D24901B48C}"/>
              </a:ext>
            </a:extLst>
          </p:cNvPr>
          <p:cNvSpPr txBox="1"/>
          <p:nvPr/>
        </p:nvSpPr>
        <p:spPr>
          <a:xfrm rot="16200000">
            <a:off x="4423852" y="3119637"/>
            <a:ext cx="234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Latitude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B318E-CCEF-FA41-9F64-59A1F3C1E8F2}"/>
              </a:ext>
            </a:extLst>
          </p:cNvPr>
          <p:cNvSpPr txBox="1"/>
          <p:nvPr/>
        </p:nvSpPr>
        <p:spPr>
          <a:xfrm>
            <a:off x="5188743" y="4998082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5AF508E6-EF64-2A4C-B4C9-E94FABDC2773}"/>
              </a:ext>
            </a:extLst>
          </p:cNvPr>
          <p:cNvSpPr/>
          <p:nvPr/>
        </p:nvSpPr>
        <p:spPr>
          <a:xfrm>
            <a:off x="4912518" y="2692958"/>
            <a:ext cx="2366963" cy="2214563"/>
          </a:xfrm>
          <a:prstGeom prst="cub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2ECB9-4D31-6D4A-8C0A-03C4EEEADA0A}"/>
              </a:ext>
            </a:extLst>
          </p:cNvPr>
          <p:cNvSpPr txBox="1"/>
          <p:nvPr/>
        </p:nvSpPr>
        <p:spPr>
          <a:xfrm rot="18721702">
            <a:off x="6835615" y="4295985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06B10C-5524-2B44-956B-95A48850EA55}"/>
              </a:ext>
            </a:extLst>
          </p:cNvPr>
          <p:cNvSpPr txBox="1"/>
          <p:nvPr/>
        </p:nvSpPr>
        <p:spPr>
          <a:xfrm>
            <a:off x="8910264" y="4998082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Longitude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FFC76FFB-37D2-694E-9DEC-9A7E5A66602A}"/>
              </a:ext>
            </a:extLst>
          </p:cNvPr>
          <p:cNvSpPr/>
          <p:nvPr/>
        </p:nvSpPr>
        <p:spPr>
          <a:xfrm>
            <a:off x="8634039" y="2692958"/>
            <a:ext cx="2366963" cy="2214563"/>
          </a:xfrm>
          <a:prstGeom prst="cub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E916B-793D-2E4E-8753-A64DD78E9032}"/>
              </a:ext>
            </a:extLst>
          </p:cNvPr>
          <p:cNvSpPr txBox="1"/>
          <p:nvPr/>
        </p:nvSpPr>
        <p:spPr>
          <a:xfrm rot="18721702">
            <a:off x="10557136" y="4295985"/>
            <a:ext cx="128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Time</a:t>
            </a:r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A31A1797-47F2-F947-AAE3-5693714692CE}"/>
              </a:ext>
            </a:extLst>
          </p:cNvPr>
          <p:cNvSpPr/>
          <p:nvPr/>
        </p:nvSpPr>
        <p:spPr>
          <a:xfrm rot="10800000">
            <a:off x="10802190" y="2042995"/>
            <a:ext cx="771525" cy="3514488"/>
          </a:xfrm>
          <a:prstGeom prst="leftBracket">
            <a:avLst>
              <a:gd name="adj" fmla="val 195370"/>
            </a:avLst>
          </a:prstGeom>
          <a:ln w="1016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AC005-1F9A-88C7-C10C-0F18B1E73A5E}"/>
              </a:ext>
            </a:extLst>
          </p:cNvPr>
          <p:cNvSpPr txBox="1"/>
          <p:nvPr/>
        </p:nvSpPr>
        <p:spPr>
          <a:xfrm>
            <a:off x="155431" y="2911707"/>
            <a:ext cx="4021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/>
              <a:t>mean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F3BCD5DC-7B43-32FC-DE81-C3E237FB18A4}"/>
              </a:ext>
            </a:extLst>
          </p:cNvPr>
          <p:cNvSpPr/>
          <p:nvPr/>
        </p:nvSpPr>
        <p:spPr>
          <a:xfrm>
            <a:off x="4176830" y="2202785"/>
            <a:ext cx="771525" cy="3514488"/>
          </a:xfrm>
          <a:prstGeom prst="leftBracket">
            <a:avLst>
              <a:gd name="adj" fmla="val 195370"/>
            </a:avLst>
          </a:prstGeom>
          <a:ln w="1016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4572CF-A130-85E5-A708-402FE2BFA475}"/>
              </a:ext>
            </a:extLst>
          </p:cNvPr>
          <p:cNvSpPr txBox="1"/>
          <p:nvPr/>
        </p:nvSpPr>
        <p:spPr>
          <a:xfrm>
            <a:off x="7713545" y="2905201"/>
            <a:ext cx="4021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13308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6CAE85B-0016-6AE9-0F01-92A419A08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4" r="44270" b="9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Structure and Syntax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9D99ECF-63FD-DF64-CAC4-700E99E11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86" y="1122363"/>
            <a:ext cx="4125583" cy="17117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A9B5F1-3CE2-207C-84D0-2C89D4E0D538}"/>
              </a:ext>
            </a:extLst>
          </p:cNvPr>
          <p:cNvSpPr/>
          <p:nvPr/>
        </p:nvSpPr>
        <p:spPr>
          <a:xfrm>
            <a:off x="351363" y="544945"/>
            <a:ext cx="1015619" cy="480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10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118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The Workflow…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667691-4260-A0BC-A8E1-D03E51AB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15" y="42056"/>
            <a:ext cx="3190973" cy="1325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F77E80-85C8-C1B2-F838-EA84DA7891B6}"/>
              </a:ext>
            </a:extLst>
          </p:cNvPr>
          <p:cNvSpPr/>
          <p:nvPr/>
        </p:nvSpPr>
        <p:spPr>
          <a:xfrm>
            <a:off x="813235" y="1648172"/>
            <a:ext cx="2107106" cy="16672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Unprocessed Raster Files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66D7567-D846-8D3D-8103-752010D99099}"/>
              </a:ext>
            </a:extLst>
          </p:cNvPr>
          <p:cNvSpPr/>
          <p:nvPr/>
        </p:nvSpPr>
        <p:spPr>
          <a:xfrm>
            <a:off x="3075590" y="2177930"/>
            <a:ext cx="1636110" cy="60768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read_data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39E76D5-8902-A04C-DFBA-7AE31ED9EDB8}"/>
              </a:ext>
            </a:extLst>
          </p:cNvPr>
          <p:cNvSpPr/>
          <p:nvPr/>
        </p:nvSpPr>
        <p:spPr>
          <a:xfrm>
            <a:off x="7159952" y="1749776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raster_align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F785430-1588-E425-6EA6-8058B0221B69}"/>
              </a:ext>
            </a:extLst>
          </p:cNvPr>
          <p:cNvSpPr/>
          <p:nvPr/>
        </p:nvSpPr>
        <p:spPr>
          <a:xfrm>
            <a:off x="7159952" y="2647257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raster_trim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E1A90-07D7-5961-CC07-56CCACE43CA2}"/>
              </a:ext>
            </a:extLst>
          </p:cNvPr>
          <p:cNvSpPr/>
          <p:nvPr/>
        </p:nvSpPr>
        <p:spPr>
          <a:xfrm>
            <a:off x="48822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Spacetime File Object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33785-9D98-6600-0775-DB2AE3126C18}"/>
              </a:ext>
            </a:extLst>
          </p:cNvPr>
          <p:cNvSpPr/>
          <p:nvPr/>
        </p:nvSpPr>
        <p:spPr>
          <a:xfrm>
            <a:off x="91979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Cleaned File Object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2497960-0023-3CC0-3D35-9028C52E7790}"/>
              </a:ext>
            </a:extLst>
          </p:cNvPr>
          <p:cNvSpPr/>
          <p:nvPr/>
        </p:nvSpPr>
        <p:spPr>
          <a:xfrm rot="5400000">
            <a:off x="1461598" y="3715305"/>
            <a:ext cx="694800" cy="6076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A1F161-08D3-D0C9-9F9B-F2E07D46422C}"/>
              </a:ext>
            </a:extLst>
          </p:cNvPr>
          <p:cNvSpPr/>
          <p:nvPr/>
        </p:nvSpPr>
        <p:spPr>
          <a:xfrm>
            <a:off x="1654444" y="3656278"/>
            <a:ext cx="8840470" cy="339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make_cube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80167-F077-8697-0587-9C1CD65D5299}"/>
              </a:ext>
            </a:extLst>
          </p:cNvPr>
          <p:cNvSpPr/>
          <p:nvPr/>
        </p:nvSpPr>
        <p:spPr>
          <a:xfrm rot="16200000">
            <a:off x="10058856" y="3559898"/>
            <a:ext cx="532436" cy="339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DC82C3BE-6B5C-6B50-6297-451857422947}"/>
              </a:ext>
            </a:extLst>
          </p:cNvPr>
          <p:cNvSpPr/>
          <p:nvPr/>
        </p:nvSpPr>
        <p:spPr>
          <a:xfrm>
            <a:off x="666212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Spacetime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9DCE0C6-F6AA-D97E-2476-D6381153039A}"/>
              </a:ext>
            </a:extLst>
          </p:cNvPr>
          <p:cNvSpPr/>
          <p:nvPr/>
        </p:nvSpPr>
        <p:spPr>
          <a:xfrm>
            <a:off x="3079510" y="4607651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scale_time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74FB536-5F6A-5574-A783-02E2D900CF23}"/>
              </a:ext>
            </a:extLst>
          </p:cNvPr>
          <p:cNvSpPr/>
          <p:nvPr/>
        </p:nvSpPr>
        <p:spPr>
          <a:xfrm>
            <a:off x="3075590" y="5948065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B4678-1204-2813-6AB2-E1D32F14D88D}"/>
              </a:ext>
            </a:extLst>
          </p:cNvPr>
          <p:cNvSpPr txBox="1"/>
          <p:nvPr/>
        </p:nvSpPr>
        <p:spPr>
          <a:xfrm rot="5400000">
            <a:off x="3633356" y="5157509"/>
            <a:ext cx="68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0ECEC50F-6E03-35D5-E93B-FE89B56E0A38}"/>
              </a:ext>
            </a:extLst>
          </p:cNvPr>
          <p:cNvSpPr/>
          <p:nvPr/>
        </p:nvSpPr>
        <p:spPr>
          <a:xfrm>
            <a:off x="4808761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Modified Cube Object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382CA08-94FE-89ED-A57A-74851CECCBCB}"/>
              </a:ext>
            </a:extLst>
          </p:cNvPr>
          <p:cNvSpPr/>
          <p:nvPr/>
        </p:nvSpPr>
        <p:spPr>
          <a:xfrm>
            <a:off x="7194130" y="5265039"/>
            <a:ext cx="1682015" cy="6076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make_cube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7417D8D-0662-F948-82B8-7AA9CDBD3ECD}"/>
              </a:ext>
            </a:extLst>
          </p:cNvPr>
          <p:cNvSpPr/>
          <p:nvPr/>
        </p:nvSpPr>
        <p:spPr>
          <a:xfrm>
            <a:off x="8984375" y="4487580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New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1" grpId="0" animBg="1"/>
      <p:bldP spid="33" grpId="0" animBg="1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118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Pre</a:t>
            </a:r>
            <a:r>
              <a:rPr lang="en-US" sz="5400" dirty="0"/>
              <a:t>-Cube Operations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667691-4260-A0BC-A8E1-D03E51AB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15" y="42056"/>
            <a:ext cx="3190973" cy="1325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F77E80-85C8-C1B2-F838-EA84DA7891B6}"/>
              </a:ext>
            </a:extLst>
          </p:cNvPr>
          <p:cNvSpPr/>
          <p:nvPr/>
        </p:nvSpPr>
        <p:spPr>
          <a:xfrm>
            <a:off x="813235" y="1648172"/>
            <a:ext cx="2107106" cy="16672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Unprocessed Raster Files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66D7567-D846-8D3D-8103-752010D99099}"/>
              </a:ext>
            </a:extLst>
          </p:cNvPr>
          <p:cNvSpPr/>
          <p:nvPr/>
        </p:nvSpPr>
        <p:spPr>
          <a:xfrm>
            <a:off x="3075590" y="2177930"/>
            <a:ext cx="1636110" cy="60768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read_data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39E76D5-8902-A04C-DFBA-7AE31ED9EDB8}"/>
              </a:ext>
            </a:extLst>
          </p:cNvPr>
          <p:cNvSpPr/>
          <p:nvPr/>
        </p:nvSpPr>
        <p:spPr>
          <a:xfrm>
            <a:off x="7159952" y="1749776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raster_align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F785430-1588-E425-6EA6-8058B0221B69}"/>
              </a:ext>
            </a:extLst>
          </p:cNvPr>
          <p:cNvSpPr/>
          <p:nvPr/>
        </p:nvSpPr>
        <p:spPr>
          <a:xfrm>
            <a:off x="7159952" y="2647257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raster_trim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E1A90-07D7-5961-CC07-56CCACE43CA2}"/>
              </a:ext>
            </a:extLst>
          </p:cNvPr>
          <p:cNvSpPr/>
          <p:nvPr/>
        </p:nvSpPr>
        <p:spPr>
          <a:xfrm>
            <a:off x="48822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Spacetime File Object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33785-9D98-6600-0775-DB2AE3126C18}"/>
              </a:ext>
            </a:extLst>
          </p:cNvPr>
          <p:cNvSpPr/>
          <p:nvPr/>
        </p:nvSpPr>
        <p:spPr>
          <a:xfrm>
            <a:off x="91979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Cleaned File Object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2497960-0023-3CC0-3D35-9028C52E7790}"/>
              </a:ext>
            </a:extLst>
          </p:cNvPr>
          <p:cNvSpPr/>
          <p:nvPr/>
        </p:nvSpPr>
        <p:spPr>
          <a:xfrm rot="5400000">
            <a:off x="1461598" y="3715305"/>
            <a:ext cx="694800" cy="6076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A1F161-08D3-D0C9-9F9B-F2E07D46422C}"/>
              </a:ext>
            </a:extLst>
          </p:cNvPr>
          <p:cNvSpPr/>
          <p:nvPr/>
        </p:nvSpPr>
        <p:spPr>
          <a:xfrm>
            <a:off x="1654444" y="3656278"/>
            <a:ext cx="8840470" cy="339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make_cube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80167-F077-8697-0587-9C1CD65D5299}"/>
              </a:ext>
            </a:extLst>
          </p:cNvPr>
          <p:cNvSpPr/>
          <p:nvPr/>
        </p:nvSpPr>
        <p:spPr>
          <a:xfrm rot="16200000">
            <a:off x="10058856" y="3559898"/>
            <a:ext cx="532436" cy="339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DC82C3BE-6B5C-6B50-6297-451857422947}"/>
              </a:ext>
            </a:extLst>
          </p:cNvPr>
          <p:cNvSpPr/>
          <p:nvPr/>
        </p:nvSpPr>
        <p:spPr>
          <a:xfrm>
            <a:off x="666212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Spacetime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9DCE0C6-F6AA-D97E-2476-D6381153039A}"/>
              </a:ext>
            </a:extLst>
          </p:cNvPr>
          <p:cNvSpPr/>
          <p:nvPr/>
        </p:nvSpPr>
        <p:spPr>
          <a:xfrm>
            <a:off x="3079510" y="4607651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scale_time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74FB536-5F6A-5574-A783-02E2D900CF23}"/>
              </a:ext>
            </a:extLst>
          </p:cNvPr>
          <p:cNvSpPr/>
          <p:nvPr/>
        </p:nvSpPr>
        <p:spPr>
          <a:xfrm>
            <a:off x="3075590" y="5948065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B4678-1204-2813-6AB2-E1D32F14D88D}"/>
              </a:ext>
            </a:extLst>
          </p:cNvPr>
          <p:cNvSpPr txBox="1"/>
          <p:nvPr/>
        </p:nvSpPr>
        <p:spPr>
          <a:xfrm rot="5400000">
            <a:off x="3633356" y="5157509"/>
            <a:ext cx="68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0ECEC50F-6E03-35D5-E93B-FE89B56E0A38}"/>
              </a:ext>
            </a:extLst>
          </p:cNvPr>
          <p:cNvSpPr/>
          <p:nvPr/>
        </p:nvSpPr>
        <p:spPr>
          <a:xfrm>
            <a:off x="4808761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Modified Cube Object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382CA08-94FE-89ED-A57A-74851CECCBCB}"/>
              </a:ext>
            </a:extLst>
          </p:cNvPr>
          <p:cNvSpPr/>
          <p:nvPr/>
        </p:nvSpPr>
        <p:spPr>
          <a:xfrm>
            <a:off x="7194130" y="5265039"/>
            <a:ext cx="1682015" cy="6076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make_cube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7417D8D-0662-F948-82B8-7AA9CDBD3ECD}"/>
              </a:ext>
            </a:extLst>
          </p:cNvPr>
          <p:cNvSpPr/>
          <p:nvPr/>
        </p:nvSpPr>
        <p:spPr>
          <a:xfrm>
            <a:off x="8984375" y="4487580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New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66D85-3E85-CD7C-0D44-06CE97E6A9AF}"/>
              </a:ext>
            </a:extLst>
          </p:cNvPr>
          <p:cNvSpPr/>
          <p:nvPr/>
        </p:nvSpPr>
        <p:spPr>
          <a:xfrm>
            <a:off x="310345" y="1345335"/>
            <a:ext cx="11447546" cy="220737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5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667691-4260-A0BC-A8E1-D03E51AB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15" y="42056"/>
            <a:ext cx="3190973" cy="1325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F77E80-85C8-C1B2-F838-EA84DA7891B6}"/>
              </a:ext>
            </a:extLst>
          </p:cNvPr>
          <p:cNvSpPr/>
          <p:nvPr/>
        </p:nvSpPr>
        <p:spPr>
          <a:xfrm>
            <a:off x="813235" y="1648172"/>
            <a:ext cx="2107106" cy="16672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Unprocessed Raster Files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66D7567-D846-8D3D-8103-752010D99099}"/>
              </a:ext>
            </a:extLst>
          </p:cNvPr>
          <p:cNvSpPr/>
          <p:nvPr/>
        </p:nvSpPr>
        <p:spPr>
          <a:xfrm>
            <a:off x="3075590" y="2177930"/>
            <a:ext cx="1636110" cy="60768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read_data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39E76D5-8902-A04C-DFBA-7AE31ED9EDB8}"/>
              </a:ext>
            </a:extLst>
          </p:cNvPr>
          <p:cNvSpPr/>
          <p:nvPr/>
        </p:nvSpPr>
        <p:spPr>
          <a:xfrm>
            <a:off x="7159952" y="1749776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raster_align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F785430-1588-E425-6EA6-8058B0221B69}"/>
              </a:ext>
            </a:extLst>
          </p:cNvPr>
          <p:cNvSpPr/>
          <p:nvPr/>
        </p:nvSpPr>
        <p:spPr>
          <a:xfrm>
            <a:off x="7159952" y="2647257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raster_trim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E1A90-07D7-5961-CC07-56CCACE43CA2}"/>
              </a:ext>
            </a:extLst>
          </p:cNvPr>
          <p:cNvSpPr/>
          <p:nvPr/>
        </p:nvSpPr>
        <p:spPr>
          <a:xfrm>
            <a:off x="48822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Spacetime File Object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33785-9D98-6600-0775-DB2AE3126C18}"/>
              </a:ext>
            </a:extLst>
          </p:cNvPr>
          <p:cNvSpPr/>
          <p:nvPr/>
        </p:nvSpPr>
        <p:spPr>
          <a:xfrm>
            <a:off x="91979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Cleaned File Object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2497960-0023-3CC0-3D35-9028C52E7790}"/>
              </a:ext>
            </a:extLst>
          </p:cNvPr>
          <p:cNvSpPr/>
          <p:nvPr/>
        </p:nvSpPr>
        <p:spPr>
          <a:xfrm rot="5400000">
            <a:off x="1461598" y="3715305"/>
            <a:ext cx="694800" cy="60768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A1F161-08D3-D0C9-9F9B-F2E07D46422C}"/>
              </a:ext>
            </a:extLst>
          </p:cNvPr>
          <p:cNvSpPr/>
          <p:nvPr/>
        </p:nvSpPr>
        <p:spPr>
          <a:xfrm>
            <a:off x="1654444" y="3656278"/>
            <a:ext cx="8840470" cy="339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make_cube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80167-F077-8697-0587-9C1CD65D5299}"/>
              </a:ext>
            </a:extLst>
          </p:cNvPr>
          <p:cNvSpPr/>
          <p:nvPr/>
        </p:nvSpPr>
        <p:spPr>
          <a:xfrm rot="16200000">
            <a:off x="10058856" y="3559898"/>
            <a:ext cx="532436" cy="33967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DC82C3BE-6B5C-6B50-6297-451857422947}"/>
              </a:ext>
            </a:extLst>
          </p:cNvPr>
          <p:cNvSpPr/>
          <p:nvPr/>
        </p:nvSpPr>
        <p:spPr>
          <a:xfrm>
            <a:off x="666212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Spacetime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9DCE0C6-F6AA-D97E-2476-D6381153039A}"/>
              </a:ext>
            </a:extLst>
          </p:cNvPr>
          <p:cNvSpPr/>
          <p:nvPr/>
        </p:nvSpPr>
        <p:spPr>
          <a:xfrm>
            <a:off x="3079510" y="4607651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scale_time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74FB536-5F6A-5574-A783-02E2D900CF23}"/>
              </a:ext>
            </a:extLst>
          </p:cNvPr>
          <p:cNvSpPr/>
          <p:nvPr/>
        </p:nvSpPr>
        <p:spPr>
          <a:xfrm>
            <a:off x="3075590" y="5948065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B4678-1204-2813-6AB2-E1D32F14D88D}"/>
              </a:ext>
            </a:extLst>
          </p:cNvPr>
          <p:cNvSpPr txBox="1"/>
          <p:nvPr/>
        </p:nvSpPr>
        <p:spPr>
          <a:xfrm rot="5400000">
            <a:off x="3633356" y="5157509"/>
            <a:ext cx="68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0ECEC50F-6E03-35D5-E93B-FE89B56E0A38}"/>
              </a:ext>
            </a:extLst>
          </p:cNvPr>
          <p:cNvSpPr/>
          <p:nvPr/>
        </p:nvSpPr>
        <p:spPr>
          <a:xfrm>
            <a:off x="4808761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Modified Cube Object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382CA08-94FE-89ED-A57A-74851CECCBCB}"/>
              </a:ext>
            </a:extLst>
          </p:cNvPr>
          <p:cNvSpPr/>
          <p:nvPr/>
        </p:nvSpPr>
        <p:spPr>
          <a:xfrm>
            <a:off x="7194130" y="5265039"/>
            <a:ext cx="1682015" cy="60768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444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make_cube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7417D8D-0662-F948-82B8-7AA9CDBD3ECD}"/>
              </a:ext>
            </a:extLst>
          </p:cNvPr>
          <p:cNvSpPr/>
          <p:nvPr/>
        </p:nvSpPr>
        <p:spPr>
          <a:xfrm>
            <a:off x="8984375" y="4487580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New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66D85-3E85-CD7C-0D44-06CE97E6A9AF}"/>
              </a:ext>
            </a:extLst>
          </p:cNvPr>
          <p:cNvSpPr/>
          <p:nvPr/>
        </p:nvSpPr>
        <p:spPr>
          <a:xfrm>
            <a:off x="310345" y="4352327"/>
            <a:ext cx="11447546" cy="2463617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3ED5139-28CA-5A9E-FFA4-7FE0CCD44E87}"/>
              </a:ext>
            </a:extLst>
          </p:cNvPr>
          <p:cNvSpPr txBox="1">
            <a:spLocks/>
          </p:cNvSpPr>
          <p:nvPr/>
        </p:nvSpPr>
        <p:spPr>
          <a:xfrm>
            <a:off x="310345" y="1184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/>
              <a:t>Post</a:t>
            </a:r>
            <a:r>
              <a:rPr lang="en-US" sz="5400" dirty="0"/>
              <a:t>-Cube Operations</a:t>
            </a:r>
          </a:p>
        </p:txBody>
      </p:sp>
    </p:spTree>
    <p:extLst>
      <p:ext uri="{BB962C8B-B14F-4D97-AF65-F5344CB8AC3E}">
        <p14:creationId xmlns:p14="http://schemas.microsoft.com/office/powerpoint/2010/main" val="3911226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118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Where files are cleaned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667691-4260-A0BC-A8E1-D03E51AB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15" y="42056"/>
            <a:ext cx="3190973" cy="1325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F77E80-85C8-C1B2-F838-EA84DA7891B6}"/>
              </a:ext>
            </a:extLst>
          </p:cNvPr>
          <p:cNvSpPr/>
          <p:nvPr/>
        </p:nvSpPr>
        <p:spPr>
          <a:xfrm>
            <a:off x="813235" y="1648172"/>
            <a:ext cx="2107106" cy="1667203"/>
          </a:xfrm>
          <a:prstGeom prst="rect">
            <a:avLst/>
          </a:prstGeom>
          <a:solidFill>
            <a:schemeClr val="accent3">
              <a:lumMod val="75000"/>
              <a:alpha val="13963"/>
            </a:schemeClr>
          </a:solidFill>
          <a:ln w="12700">
            <a:solidFill>
              <a:schemeClr val="accent6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Unprocessed Raster Files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66D7567-D846-8D3D-8103-752010D99099}"/>
              </a:ext>
            </a:extLst>
          </p:cNvPr>
          <p:cNvSpPr/>
          <p:nvPr/>
        </p:nvSpPr>
        <p:spPr>
          <a:xfrm>
            <a:off x="3075590" y="2177930"/>
            <a:ext cx="1636110" cy="607685"/>
          </a:xfrm>
          <a:prstGeom prst="rightArrow">
            <a:avLst/>
          </a:prstGeom>
          <a:solidFill>
            <a:schemeClr val="tx1">
              <a:lumMod val="65000"/>
              <a:lumOff val="35000"/>
              <a:alpha val="13963"/>
            </a:schemeClr>
          </a:solidFill>
          <a:ln w="12700">
            <a:solidFill>
              <a:schemeClr val="accent6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read_data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39E76D5-8902-A04C-DFBA-7AE31ED9EDB8}"/>
              </a:ext>
            </a:extLst>
          </p:cNvPr>
          <p:cNvSpPr/>
          <p:nvPr/>
        </p:nvSpPr>
        <p:spPr>
          <a:xfrm>
            <a:off x="7159952" y="1749776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raster_align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F785430-1588-E425-6EA6-8058B0221B69}"/>
              </a:ext>
            </a:extLst>
          </p:cNvPr>
          <p:cNvSpPr/>
          <p:nvPr/>
        </p:nvSpPr>
        <p:spPr>
          <a:xfrm>
            <a:off x="7159952" y="2647257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raster_trim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E1A90-07D7-5961-CC07-56CCACE43CA2}"/>
              </a:ext>
            </a:extLst>
          </p:cNvPr>
          <p:cNvSpPr/>
          <p:nvPr/>
        </p:nvSpPr>
        <p:spPr>
          <a:xfrm>
            <a:off x="48822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Spacetime File Object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33785-9D98-6600-0775-DB2AE3126C18}"/>
              </a:ext>
            </a:extLst>
          </p:cNvPr>
          <p:cNvSpPr/>
          <p:nvPr/>
        </p:nvSpPr>
        <p:spPr>
          <a:xfrm>
            <a:off x="91979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Cleaned File Object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2497960-0023-3CC0-3D35-9028C52E7790}"/>
              </a:ext>
            </a:extLst>
          </p:cNvPr>
          <p:cNvSpPr/>
          <p:nvPr/>
        </p:nvSpPr>
        <p:spPr>
          <a:xfrm rot="5400000">
            <a:off x="1461598" y="3715305"/>
            <a:ext cx="694800" cy="607685"/>
          </a:xfrm>
          <a:prstGeom prst="rightArrow">
            <a:avLst/>
          </a:prstGeom>
          <a:solidFill>
            <a:schemeClr val="accent2">
              <a:lumMod val="75000"/>
              <a:alpha val="13963"/>
            </a:schemeClr>
          </a:solidFill>
          <a:ln w="12700">
            <a:solidFill>
              <a:schemeClr val="accent2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A1F161-08D3-D0C9-9F9B-F2E07D46422C}"/>
              </a:ext>
            </a:extLst>
          </p:cNvPr>
          <p:cNvSpPr/>
          <p:nvPr/>
        </p:nvSpPr>
        <p:spPr>
          <a:xfrm>
            <a:off x="1654444" y="3656278"/>
            <a:ext cx="8840470" cy="339678"/>
          </a:xfrm>
          <a:prstGeom prst="rect">
            <a:avLst/>
          </a:prstGeom>
          <a:solidFill>
            <a:schemeClr val="accent2">
              <a:lumMod val="75000"/>
              <a:alpha val="13963"/>
            </a:schemeClr>
          </a:solidFill>
          <a:ln>
            <a:solidFill>
              <a:schemeClr val="accent2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make_cube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80167-F077-8697-0587-9C1CD65D5299}"/>
              </a:ext>
            </a:extLst>
          </p:cNvPr>
          <p:cNvSpPr/>
          <p:nvPr/>
        </p:nvSpPr>
        <p:spPr>
          <a:xfrm rot="16200000">
            <a:off x="10058856" y="3559898"/>
            <a:ext cx="532436" cy="339678"/>
          </a:xfrm>
          <a:prstGeom prst="rect">
            <a:avLst/>
          </a:prstGeom>
          <a:solidFill>
            <a:schemeClr val="accent2">
              <a:lumMod val="75000"/>
              <a:alpha val="13963"/>
            </a:schemeClr>
          </a:solidFill>
          <a:ln>
            <a:solidFill>
              <a:schemeClr val="accent2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DC82C3BE-6B5C-6B50-6297-451857422947}"/>
              </a:ext>
            </a:extLst>
          </p:cNvPr>
          <p:cNvSpPr/>
          <p:nvPr/>
        </p:nvSpPr>
        <p:spPr>
          <a:xfrm>
            <a:off x="666212" y="4487581"/>
            <a:ext cx="2254129" cy="2162601"/>
          </a:xfrm>
          <a:prstGeom prst="cube">
            <a:avLst/>
          </a:prstGeom>
          <a:solidFill>
            <a:schemeClr val="accent6">
              <a:lumMod val="75000"/>
              <a:alpha val="13963"/>
            </a:schemeClr>
          </a:solidFill>
          <a:ln w="12700">
            <a:solidFill>
              <a:schemeClr val="accent6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Spacetime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9DCE0C6-F6AA-D97E-2476-D6381153039A}"/>
              </a:ext>
            </a:extLst>
          </p:cNvPr>
          <p:cNvSpPr/>
          <p:nvPr/>
        </p:nvSpPr>
        <p:spPr>
          <a:xfrm>
            <a:off x="3079510" y="4607651"/>
            <a:ext cx="1636110" cy="607684"/>
          </a:xfrm>
          <a:prstGeom prst="rightArrow">
            <a:avLst/>
          </a:prstGeom>
          <a:solidFill>
            <a:schemeClr val="accent5">
              <a:lumMod val="50000"/>
              <a:alpha val="13963"/>
            </a:schemeClr>
          </a:solidFill>
          <a:ln w="12700">
            <a:solidFill>
              <a:schemeClr val="accent6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scale_time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74FB536-5F6A-5574-A783-02E2D900CF23}"/>
              </a:ext>
            </a:extLst>
          </p:cNvPr>
          <p:cNvSpPr/>
          <p:nvPr/>
        </p:nvSpPr>
        <p:spPr>
          <a:xfrm>
            <a:off x="3075590" y="5948065"/>
            <a:ext cx="1636110" cy="607684"/>
          </a:xfrm>
          <a:prstGeom prst="rightArrow">
            <a:avLst/>
          </a:prstGeom>
          <a:solidFill>
            <a:schemeClr val="accent5">
              <a:lumMod val="50000"/>
              <a:alpha val="13963"/>
            </a:schemeClr>
          </a:solidFill>
          <a:ln w="12700">
            <a:solidFill>
              <a:schemeClr val="accent6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B4678-1204-2813-6AB2-E1D32F14D88D}"/>
              </a:ext>
            </a:extLst>
          </p:cNvPr>
          <p:cNvSpPr txBox="1"/>
          <p:nvPr/>
        </p:nvSpPr>
        <p:spPr>
          <a:xfrm rot="5400000">
            <a:off x="3633356" y="5157509"/>
            <a:ext cx="68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  <a:alpha val="17650"/>
                  </a:schemeClr>
                </a:solidFill>
              </a:rPr>
              <a:t>…</a:t>
            </a: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0ECEC50F-6E03-35D5-E93B-FE89B56E0A38}"/>
              </a:ext>
            </a:extLst>
          </p:cNvPr>
          <p:cNvSpPr/>
          <p:nvPr/>
        </p:nvSpPr>
        <p:spPr>
          <a:xfrm>
            <a:off x="4808761" y="4487581"/>
            <a:ext cx="2254129" cy="2162601"/>
          </a:xfrm>
          <a:prstGeom prst="cube">
            <a:avLst/>
          </a:prstGeom>
          <a:solidFill>
            <a:schemeClr val="accent6">
              <a:lumMod val="75000"/>
              <a:alpha val="13963"/>
            </a:schemeClr>
          </a:solidFill>
          <a:ln w="12700">
            <a:solidFill>
              <a:schemeClr val="accent6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Modified Cube Object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382CA08-94FE-89ED-A57A-74851CECCBCB}"/>
              </a:ext>
            </a:extLst>
          </p:cNvPr>
          <p:cNvSpPr/>
          <p:nvPr/>
        </p:nvSpPr>
        <p:spPr>
          <a:xfrm>
            <a:off x="7194130" y="5265039"/>
            <a:ext cx="1682015" cy="607684"/>
          </a:xfrm>
          <a:prstGeom prst="rightArrow">
            <a:avLst/>
          </a:prstGeom>
          <a:solidFill>
            <a:schemeClr val="accent2">
              <a:lumMod val="75000"/>
              <a:alpha val="13963"/>
            </a:schemeClr>
          </a:solidFill>
          <a:ln w="12700">
            <a:solidFill>
              <a:schemeClr val="accent6">
                <a:lumMod val="75000"/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make_cube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7417D8D-0662-F948-82B8-7AA9CDBD3ECD}"/>
              </a:ext>
            </a:extLst>
          </p:cNvPr>
          <p:cNvSpPr/>
          <p:nvPr/>
        </p:nvSpPr>
        <p:spPr>
          <a:xfrm>
            <a:off x="8984375" y="4487580"/>
            <a:ext cx="2254129" cy="2162601"/>
          </a:xfrm>
          <a:prstGeom prst="cube">
            <a:avLst/>
          </a:prstGeom>
          <a:solidFill>
            <a:schemeClr val="accent6">
              <a:lumMod val="75000"/>
              <a:alpha val="13963"/>
            </a:schemeClr>
          </a:solidFill>
          <a:ln>
            <a:solidFill>
              <a:schemeClr val="accent6">
                <a:lumMod val="75000"/>
                <a:alpha val="14000"/>
              </a:schemeClr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New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64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118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Operations on cubes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667691-4260-A0BC-A8E1-D03E51AB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15" y="42056"/>
            <a:ext cx="3190973" cy="1325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F77E80-85C8-C1B2-F838-EA84DA7891B6}"/>
              </a:ext>
            </a:extLst>
          </p:cNvPr>
          <p:cNvSpPr/>
          <p:nvPr/>
        </p:nvSpPr>
        <p:spPr>
          <a:xfrm>
            <a:off x="813235" y="1648172"/>
            <a:ext cx="2107106" cy="1667203"/>
          </a:xfrm>
          <a:prstGeom prst="rect">
            <a:avLst/>
          </a:prstGeom>
          <a:solidFill>
            <a:schemeClr val="accent3">
              <a:lumMod val="75000"/>
              <a:alpha val="14162"/>
            </a:schemeClr>
          </a:solidFill>
          <a:ln w="12700">
            <a:solidFill>
              <a:schemeClr val="accent5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Unprocessed Raster Files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266D7567-D846-8D3D-8103-752010D99099}"/>
              </a:ext>
            </a:extLst>
          </p:cNvPr>
          <p:cNvSpPr/>
          <p:nvPr/>
        </p:nvSpPr>
        <p:spPr>
          <a:xfrm>
            <a:off x="3075590" y="2177930"/>
            <a:ext cx="1636110" cy="607685"/>
          </a:xfrm>
          <a:prstGeom prst="rightArrow">
            <a:avLst/>
          </a:prstGeom>
          <a:solidFill>
            <a:schemeClr val="tx1">
              <a:lumMod val="65000"/>
              <a:lumOff val="35000"/>
              <a:alpha val="14162"/>
            </a:schemeClr>
          </a:solidFill>
          <a:ln w="12700">
            <a:solidFill>
              <a:schemeClr val="accent5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read_data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39E76D5-8902-A04C-DFBA-7AE31ED9EDB8}"/>
              </a:ext>
            </a:extLst>
          </p:cNvPr>
          <p:cNvSpPr/>
          <p:nvPr/>
        </p:nvSpPr>
        <p:spPr>
          <a:xfrm>
            <a:off x="7159952" y="1749776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  <a:alpha val="14162"/>
            </a:schemeClr>
          </a:solidFill>
          <a:ln w="12700">
            <a:solidFill>
              <a:schemeClr val="accent5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raster_align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F785430-1588-E425-6EA6-8058B0221B69}"/>
              </a:ext>
            </a:extLst>
          </p:cNvPr>
          <p:cNvSpPr/>
          <p:nvPr/>
        </p:nvSpPr>
        <p:spPr>
          <a:xfrm>
            <a:off x="7159952" y="2647257"/>
            <a:ext cx="1840186" cy="607684"/>
          </a:xfrm>
          <a:prstGeom prst="rightArrow">
            <a:avLst/>
          </a:prstGeom>
          <a:solidFill>
            <a:schemeClr val="tx1">
              <a:lumMod val="65000"/>
              <a:lumOff val="35000"/>
              <a:alpha val="14162"/>
            </a:schemeClr>
          </a:solidFill>
          <a:ln w="12700">
            <a:solidFill>
              <a:schemeClr val="accent5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raster_trim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E1A90-07D7-5961-CC07-56CCACE43CA2}"/>
              </a:ext>
            </a:extLst>
          </p:cNvPr>
          <p:cNvSpPr/>
          <p:nvPr/>
        </p:nvSpPr>
        <p:spPr>
          <a:xfrm>
            <a:off x="48822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  <a:alpha val="14162"/>
            </a:schemeClr>
          </a:solidFill>
          <a:ln w="12700">
            <a:solidFill>
              <a:schemeClr val="accent5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Spacetime File Object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833785-9D98-6600-0775-DB2AE3126C18}"/>
              </a:ext>
            </a:extLst>
          </p:cNvPr>
          <p:cNvSpPr/>
          <p:nvPr/>
        </p:nvSpPr>
        <p:spPr>
          <a:xfrm>
            <a:off x="9197973" y="1648172"/>
            <a:ext cx="2107106" cy="1667203"/>
          </a:xfrm>
          <a:prstGeom prst="rect">
            <a:avLst/>
          </a:prstGeom>
          <a:solidFill>
            <a:schemeClr val="accent5">
              <a:lumMod val="75000"/>
              <a:alpha val="14162"/>
            </a:schemeClr>
          </a:solidFill>
          <a:ln w="12700">
            <a:solidFill>
              <a:schemeClr val="accent5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Cleaned File Object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2497960-0023-3CC0-3D35-9028C52E7790}"/>
              </a:ext>
            </a:extLst>
          </p:cNvPr>
          <p:cNvSpPr/>
          <p:nvPr/>
        </p:nvSpPr>
        <p:spPr>
          <a:xfrm rot="5400000">
            <a:off x="1461598" y="3715305"/>
            <a:ext cx="694800" cy="607685"/>
          </a:xfrm>
          <a:prstGeom prst="rightArrow">
            <a:avLst/>
          </a:prstGeom>
          <a:solidFill>
            <a:schemeClr val="accent2">
              <a:lumMod val="75000"/>
              <a:alpha val="14162"/>
            </a:schemeClr>
          </a:solidFill>
          <a:ln w="12700">
            <a:solidFill>
              <a:schemeClr val="accent2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A1F161-08D3-D0C9-9F9B-F2E07D46422C}"/>
              </a:ext>
            </a:extLst>
          </p:cNvPr>
          <p:cNvSpPr/>
          <p:nvPr/>
        </p:nvSpPr>
        <p:spPr>
          <a:xfrm>
            <a:off x="1654444" y="3656278"/>
            <a:ext cx="8840470" cy="339678"/>
          </a:xfrm>
          <a:prstGeom prst="rect">
            <a:avLst/>
          </a:prstGeom>
          <a:solidFill>
            <a:schemeClr val="accent2">
              <a:lumMod val="75000"/>
              <a:alpha val="14162"/>
            </a:schemeClr>
          </a:solidFill>
          <a:ln>
            <a:solidFill>
              <a:schemeClr val="accent2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make_cube</a:t>
            </a:r>
            <a:r>
              <a:rPr lang="en-US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980167-F077-8697-0587-9C1CD65D5299}"/>
              </a:ext>
            </a:extLst>
          </p:cNvPr>
          <p:cNvSpPr/>
          <p:nvPr/>
        </p:nvSpPr>
        <p:spPr>
          <a:xfrm rot="16200000">
            <a:off x="10058856" y="3559898"/>
            <a:ext cx="532436" cy="339678"/>
          </a:xfrm>
          <a:prstGeom prst="rect">
            <a:avLst/>
          </a:prstGeom>
          <a:solidFill>
            <a:schemeClr val="accent2">
              <a:lumMod val="75000"/>
              <a:alpha val="14162"/>
            </a:schemeClr>
          </a:solidFill>
          <a:ln>
            <a:solidFill>
              <a:schemeClr val="accent2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DC82C3BE-6B5C-6B50-6297-451857422947}"/>
              </a:ext>
            </a:extLst>
          </p:cNvPr>
          <p:cNvSpPr/>
          <p:nvPr/>
        </p:nvSpPr>
        <p:spPr>
          <a:xfrm>
            <a:off x="666212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Spacetime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D9DCE0C6-F6AA-D97E-2476-D6381153039A}"/>
              </a:ext>
            </a:extLst>
          </p:cNvPr>
          <p:cNvSpPr/>
          <p:nvPr/>
        </p:nvSpPr>
        <p:spPr>
          <a:xfrm>
            <a:off x="3079510" y="4607651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scale_time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174FB536-5F6A-5574-A783-02E2D900CF23}"/>
              </a:ext>
            </a:extLst>
          </p:cNvPr>
          <p:cNvSpPr/>
          <p:nvPr/>
        </p:nvSpPr>
        <p:spPr>
          <a:xfrm>
            <a:off x="3075590" y="5948065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CB4678-1204-2813-6AB2-E1D32F14D88D}"/>
              </a:ext>
            </a:extLst>
          </p:cNvPr>
          <p:cNvSpPr txBox="1"/>
          <p:nvPr/>
        </p:nvSpPr>
        <p:spPr>
          <a:xfrm rot="5400000">
            <a:off x="3633356" y="5157509"/>
            <a:ext cx="68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0ECEC50F-6E03-35D5-E93B-FE89B56E0A38}"/>
              </a:ext>
            </a:extLst>
          </p:cNvPr>
          <p:cNvSpPr/>
          <p:nvPr/>
        </p:nvSpPr>
        <p:spPr>
          <a:xfrm>
            <a:off x="4808761" y="448758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Modified Cube Object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382CA08-94FE-89ED-A57A-74851CECCBCB}"/>
              </a:ext>
            </a:extLst>
          </p:cNvPr>
          <p:cNvSpPr/>
          <p:nvPr/>
        </p:nvSpPr>
        <p:spPr>
          <a:xfrm>
            <a:off x="7194130" y="5265039"/>
            <a:ext cx="1682015" cy="607684"/>
          </a:xfrm>
          <a:prstGeom prst="rightArrow">
            <a:avLst/>
          </a:prstGeom>
          <a:solidFill>
            <a:schemeClr val="accent2">
              <a:lumMod val="75000"/>
              <a:alpha val="14162"/>
            </a:schemeClr>
          </a:solidFill>
          <a:ln w="12700">
            <a:solidFill>
              <a:schemeClr val="accent5">
                <a:lumMod val="75000"/>
                <a:alpha val="1392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make_cube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7417D8D-0662-F948-82B8-7AA9CDBD3ECD}"/>
              </a:ext>
            </a:extLst>
          </p:cNvPr>
          <p:cNvSpPr/>
          <p:nvPr/>
        </p:nvSpPr>
        <p:spPr>
          <a:xfrm>
            <a:off x="8984375" y="4487580"/>
            <a:ext cx="2254129" cy="2162601"/>
          </a:xfrm>
          <a:prstGeom prst="cube">
            <a:avLst/>
          </a:prstGeom>
          <a:solidFill>
            <a:schemeClr val="accent6">
              <a:lumMod val="75000"/>
              <a:alpha val="14162"/>
            </a:schemeClr>
          </a:solidFill>
          <a:ln>
            <a:solidFill>
              <a:schemeClr val="accent5">
                <a:lumMod val="75000"/>
                <a:alpha val="13927"/>
              </a:schemeClr>
            </a:solidFill>
          </a:ln>
          <a:effectLst>
            <a:reflection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New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8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Background on Spatiotemporal Data</a:t>
            </a:r>
          </a:p>
        </p:txBody>
      </p:sp>
      <p:pic>
        <p:nvPicPr>
          <p:cNvPr id="4" name="Picture 3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0B6D1D98-6C0B-6ADB-73B1-BECCF0868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64026"/>
            <a:ext cx="4313616" cy="29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3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118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Read the cube in at any time…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667691-4260-A0BC-A8E1-D03E51AB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15" y="42056"/>
            <a:ext cx="3190973" cy="1325563"/>
          </a:xfrm>
          <a:prstGeom prst="rect">
            <a:avLst/>
          </a:prstGeom>
        </p:spPr>
      </p:pic>
      <p:sp>
        <p:nvSpPr>
          <p:cNvPr id="31" name="Cube 30">
            <a:extLst>
              <a:ext uri="{FF2B5EF4-FFF2-40B4-BE49-F238E27FC236}">
                <a16:creationId xmlns:a16="http://schemas.microsoft.com/office/drawing/2014/main" id="{0ECEC50F-6E03-35D5-E93B-FE89B56E0A38}"/>
              </a:ext>
            </a:extLst>
          </p:cNvPr>
          <p:cNvSpPr/>
          <p:nvPr/>
        </p:nvSpPr>
        <p:spPr>
          <a:xfrm>
            <a:off x="5007732" y="1639293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Spacetime Object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382CA08-94FE-89ED-A57A-74851CECCBCB}"/>
              </a:ext>
            </a:extLst>
          </p:cNvPr>
          <p:cNvSpPr/>
          <p:nvPr/>
        </p:nvSpPr>
        <p:spPr>
          <a:xfrm>
            <a:off x="3166768" y="2268971"/>
            <a:ext cx="1682015" cy="607684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444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load_cube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17417D8D-0662-F948-82B8-7AA9CDBD3ECD}"/>
              </a:ext>
            </a:extLst>
          </p:cNvPr>
          <p:cNvSpPr/>
          <p:nvPr/>
        </p:nvSpPr>
        <p:spPr>
          <a:xfrm>
            <a:off x="753690" y="1639294"/>
            <a:ext cx="2254129" cy="2162601"/>
          </a:xfrm>
          <a:prstGeom prst="cub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Spacetime Cube File</a:t>
            </a:r>
          </a:p>
          <a:p>
            <a:pPr algn="ctr"/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F1D0EBB-F553-D561-B514-22E61F343C54}"/>
              </a:ext>
            </a:extLst>
          </p:cNvPr>
          <p:cNvSpPr/>
          <p:nvPr/>
        </p:nvSpPr>
        <p:spPr>
          <a:xfrm>
            <a:off x="7424730" y="1759363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scale_time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C1744CA7-F5EF-BCC3-989A-7E5B9BCBAE1B}"/>
              </a:ext>
            </a:extLst>
          </p:cNvPr>
          <p:cNvSpPr/>
          <p:nvPr/>
        </p:nvSpPr>
        <p:spPr>
          <a:xfrm>
            <a:off x="7420810" y="3099777"/>
            <a:ext cx="1636110" cy="607684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 w="444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etc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5830C-1DD1-CF9F-5ABC-E3A171B70C59}"/>
              </a:ext>
            </a:extLst>
          </p:cNvPr>
          <p:cNvSpPr txBox="1"/>
          <p:nvPr/>
        </p:nvSpPr>
        <p:spPr>
          <a:xfrm rot="5400000">
            <a:off x="7978576" y="2309221"/>
            <a:ext cx="686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7912FD01-B937-DB86-7FBB-65D5588DA67F}"/>
              </a:ext>
            </a:extLst>
          </p:cNvPr>
          <p:cNvSpPr/>
          <p:nvPr/>
        </p:nvSpPr>
        <p:spPr>
          <a:xfrm>
            <a:off x="9153981" y="1639293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Modified Cube Object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C56E7058-28E6-3DF1-24D7-FDF9E279ED65}"/>
              </a:ext>
            </a:extLst>
          </p:cNvPr>
          <p:cNvSpPr/>
          <p:nvPr/>
        </p:nvSpPr>
        <p:spPr>
          <a:xfrm>
            <a:off x="4968935" y="4484601"/>
            <a:ext cx="2254129" cy="2162601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New Cube Object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(new file written to disk)</a:t>
            </a:r>
          </a:p>
          <a:p>
            <a:pPr algn="ctr"/>
            <a:endParaRPr lang="en-US" dirty="0"/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ABA90957-60D1-EE9F-7F61-AEAEE75470F7}"/>
              </a:ext>
            </a:extLst>
          </p:cNvPr>
          <p:cNvSpPr/>
          <p:nvPr/>
        </p:nvSpPr>
        <p:spPr>
          <a:xfrm rot="19986436">
            <a:off x="7205007" y="4374631"/>
            <a:ext cx="2949072" cy="72967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make_cube</a:t>
            </a:r>
            <a:r>
              <a:rPr lang="en-US" dirty="0"/>
              <a:t>()</a:t>
            </a: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EA346096-A04F-C3AF-1CDA-E105B7C3FBD2}"/>
              </a:ext>
            </a:extLst>
          </p:cNvPr>
          <p:cNvSpPr/>
          <p:nvPr/>
        </p:nvSpPr>
        <p:spPr>
          <a:xfrm rot="1830524">
            <a:off x="1538686" y="4568339"/>
            <a:ext cx="3434233" cy="729673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Rinse and Repeat</a:t>
            </a:r>
          </a:p>
        </p:txBody>
      </p:sp>
    </p:spTree>
    <p:extLst>
      <p:ext uri="{BB962C8B-B14F-4D97-AF65-F5344CB8AC3E}">
        <p14:creationId xmlns:p14="http://schemas.microsoft.com/office/powerpoint/2010/main" val="31887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6" grpId="0" animBg="1"/>
      <p:bldP spid="7" grpId="0" animBg="1"/>
      <p:bldP spid="10" grpId="0"/>
      <p:bldP spid="13" grpId="0" animBg="1"/>
      <p:bldP spid="18" grpId="0" animBg="1"/>
      <p:bldP spid="21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256881" y="2138698"/>
            <a:ext cx="757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Spacetime is written in python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D35991-D8F4-329C-A16C-BB8C9AB5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5" y="2456872"/>
            <a:ext cx="3635584" cy="404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F742C6-98D2-CBF9-93F8-606909FE3D12}"/>
              </a:ext>
            </a:extLst>
          </p:cNvPr>
          <p:cNvSpPr txBox="1"/>
          <p:nvPr/>
        </p:nvSpPr>
        <p:spPr>
          <a:xfrm>
            <a:off x="310345" y="3604035"/>
            <a:ext cx="78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function(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F019C-2FA7-11D2-9575-EFAF14171A46}"/>
              </a:ext>
            </a:extLst>
          </p:cNvPr>
          <p:cNvSpPr txBox="1"/>
          <p:nvPr/>
        </p:nvSpPr>
        <p:spPr>
          <a:xfrm>
            <a:off x="292282" y="2567707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Anatomy of a python function: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E4BCA0C-4CD8-CC4B-CF9C-392836C89BF2}"/>
              </a:ext>
            </a:extLst>
          </p:cNvPr>
          <p:cNvSpPr/>
          <p:nvPr/>
        </p:nvSpPr>
        <p:spPr>
          <a:xfrm rot="16200000">
            <a:off x="1947658" y="3782768"/>
            <a:ext cx="318652" cy="1013822"/>
          </a:xfrm>
          <a:prstGeom prst="leftBrace">
            <a:avLst>
              <a:gd name="adj1" fmla="val 21795"/>
              <a:gd name="adj2" fmla="val 50000"/>
            </a:avLst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7042A6E-8748-FD6D-0FF6-BE4C6BA2AC8C}"/>
              </a:ext>
            </a:extLst>
          </p:cNvPr>
          <p:cNvSpPr/>
          <p:nvPr/>
        </p:nvSpPr>
        <p:spPr>
          <a:xfrm rot="16200000">
            <a:off x="636827" y="3903577"/>
            <a:ext cx="318652" cy="772204"/>
          </a:xfrm>
          <a:prstGeom prst="leftBrace">
            <a:avLst>
              <a:gd name="adj1" fmla="val 21795"/>
              <a:gd name="adj2" fmla="val 50000"/>
            </a:avLst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5BA6653-726B-09E3-B8CA-BEB3E57488AC}"/>
              </a:ext>
            </a:extLst>
          </p:cNvPr>
          <p:cNvSpPr/>
          <p:nvPr/>
        </p:nvSpPr>
        <p:spPr>
          <a:xfrm rot="16200000">
            <a:off x="5202383" y="1689643"/>
            <a:ext cx="318652" cy="5200072"/>
          </a:xfrm>
          <a:prstGeom prst="leftBrace">
            <a:avLst>
              <a:gd name="adj1" fmla="val 21795"/>
              <a:gd name="adj2" fmla="val 50000"/>
            </a:avLst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98CA7D-312F-D497-04F4-86E4E59D976A}"/>
              </a:ext>
            </a:extLst>
          </p:cNvPr>
          <p:cNvSpPr txBox="1"/>
          <p:nvPr/>
        </p:nvSpPr>
        <p:spPr>
          <a:xfrm>
            <a:off x="4595091" y="4414691"/>
            <a:ext cx="163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Arguments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76DF0-AD03-5CCC-A00D-64C08D054894}"/>
              </a:ext>
            </a:extLst>
          </p:cNvPr>
          <p:cNvSpPr txBox="1"/>
          <p:nvPr/>
        </p:nvSpPr>
        <p:spPr>
          <a:xfrm>
            <a:off x="1355437" y="4409574"/>
            <a:ext cx="153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Function name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4A1916-FCFA-EB70-4220-6E0E34EE6485}"/>
              </a:ext>
            </a:extLst>
          </p:cNvPr>
          <p:cNvSpPr txBox="1"/>
          <p:nvPr/>
        </p:nvSpPr>
        <p:spPr>
          <a:xfrm>
            <a:off x="83235" y="4409573"/>
            <a:ext cx="1533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Object name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205852F-1FB3-D85C-872B-EDADC16E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Python Syntax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583C3919-7741-3F19-6751-452B589FF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6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256881" y="2138698"/>
            <a:ext cx="757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Spacetime is written in python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D35991-D8F4-329C-A16C-BB8C9AB5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5" y="2456872"/>
            <a:ext cx="3635584" cy="404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F742C6-98D2-CBF9-93F8-606909FE3D12}"/>
              </a:ext>
            </a:extLst>
          </p:cNvPr>
          <p:cNvSpPr txBox="1"/>
          <p:nvPr/>
        </p:nvSpPr>
        <p:spPr>
          <a:xfrm>
            <a:off x="310345" y="3604035"/>
            <a:ext cx="78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function(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F019C-2FA7-11D2-9575-EFAF14171A46}"/>
              </a:ext>
            </a:extLst>
          </p:cNvPr>
          <p:cNvSpPr txBox="1"/>
          <p:nvPr/>
        </p:nvSpPr>
        <p:spPr>
          <a:xfrm>
            <a:off x="292282" y="2567707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Anatomy of a python function: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5BA6653-726B-09E3-B8CA-BEB3E57488AC}"/>
              </a:ext>
            </a:extLst>
          </p:cNvPr>
          <p:cNvSpPr/>
          <p:nvPr/>
        </p:nvSpPr>
        <p:spPr>
          <a:xfrm rot="16200000">
            <a:off x="3207329" y="3684697"/>
            <a:ext cx="318652" cy="1209963"/>
          </a:xfrm>
          <a:prstGeom prst="leftBrace">
            <a:avLst>
              <a:gd name="adj1" fmla="val 21795"/>
              <a:gd name="adj2" fmla="val 50000"/>
            </a:avLst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98CA7D-312F-D497-04F4-86E4E59D976A}"/>
              </a:ext>
            </a:extLst>
          </p:cNvPr>
          <p:cNvSpPr txBox="1"/>
          <p:nvPr/>
        </p:nvSpPr>
        <p:spPr>
          <a:xfrm>
            <a:off x="2556164" y="4424849"/>
            <a:ext cx="1639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Pass a dataset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BD59C56-5908-BA09-7AB8-036A11188FFE}"/>
              </a:ext>
            </a:extLst>
          </p:cNvPr>
          <p:cNvSpPr/>
          <p:nvPr/>
        </p:nvSpPr>
        <p:spPr>
          <a:xfrm rot="16200000">
            <a:off x="5165439" y="3176696"/>
            <a:ext cx="318652" cy="2225966"/>
          </a:xfrm>
          <a:prstGeom prst="leftBrace">
            <a:avLst>
              <a:gd name="adj1" fmla="val 21795"/>
              <a:gd name="adj2" fmla="val 50000"/>
            </a:avLst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F7171452-7A9F-E435-AB60-0176458E271B}"/>
              </a:ext>
            </a:extLst>
          </p:cNvPr>
          <p:cNvSpPr/>
          <p:nvPr/>
        </p:nvSpPr>
        <p:spPr>
          <a:xfrm rot="16200000">
            <a:off x="7112002" y="3599261"/>
            <a:ext cx="318652" cy="1380834"/>
          </a:xfrm>
          <a:prstGeom prst="leftBrace">
            <a:avLst>
              <a:gd name="adj1" fmla="val 21795"/>
              <a:gd name="adj2" fmla="val 50000"/>
            </a:avLst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3684D-AB5C-F899-2B99-5141C1BA6140}"/>
              </a:ext>
            </a:extLst>
          </p:cNvPr>
          <p:cNvSpPr txBox="1"/>
          <p:nvPr/>
        </p:nvSpPr>
        <p:spPr>
          <a:xfrm>
            <a:off x="4174729" y="4424849"/>
            <a:ext cx="232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Pass a setting to the function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C1705-91C8-A370-89EB-61559E709475}"/>
              </a:ext>
            </a:extLst>
          </p:cNvPr>
          <p:cNvSpPr txBox="1"/>
          <p:nvPr/>
        </p:nvSpPr>
        <p:spPr>
          <a:xfrm>
            <a:off x="6412238" y="4424848"/>
            <a:ext cx="1863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Or a numeric value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14E0142-A9CB-4E84-A3BE-BC6AEDD4E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42BA714-6CAB-C47E-EB50-E802C9CFED58}"/>
              </a:ext>
            </a:extLst>
          </p:cNvPr>
          <p:cNvSpPr txBox="1">
            <a:spLocks/>
          </p:cNvSpPr>
          <p:nvPr/>
        </p:nvSpPr>
        <p:spPr>
          <a:xfrm>
            <a:off x="310345" y="3308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1"/>
                </a:solidFill>
              </a:rPr>
              <a:t>Python Syntax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9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  <p:bldP spid="5" grpId="0" animBg="1"/>
      <p:bldP spid="6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256881" y="2138698"/>
            <a:ext cx="757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Spacetime is written in python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D35991-D8F4-329C-A16C-BB8C9AB5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5" y="2456872"/>
            <a:ext cx="3635584" cy="404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F742C6-98D2-CBF9-93F8-606909FE3D12}"/>
              </a:ext>
            </a:extLst>
          </p:cNvPr>
          <p:cNvSpPr txBox="1"/>
          <p:nvPr/>
        </p:nvSpPr>
        <p:spPr>
          <a:xfrm>
            <a:off x="310345" y="3604035"/>
            <a:ext cx="78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function(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F019C-2FA7-11D2-9575-EFAF14171A46}"/>
              </a:ext>
            </a:extLst>
          </p:cNvPr>
          <p:cNvSpPr txBox="1"/>
          <p:nvPr/>
        </p:nvSpPr>
        <p:spPr>
          <a:xfrm>
            <a:off x="292282" y="2567707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Anatomy of a python function: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FC2FB-2F1E-263E-F8AB-9D2431938456}"/>
              </a:ext>
            </a:extLst>
          </p:cNvPr>
          <p:cNvSpPr txBox="1"/>
          <p:nvPr/>
        </p:nvSpPr>
        <p:spPr>
          <a:xfrm>
            <a:off x="292281" y="3714870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Python objects have methods: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83084-CB67-6DE1-8788-ED4631586302}"/>
              </a:ext>
            </a:extLst>
          </p:cNvPr>
          <p:cNvSpPr txBox="1"/>
          <p:nvPr/>
        </p:nvSpPr>
        <p:spPr>
          <a:xfrm>
            <a:off x="-400858" y="4731339"/>
            <a:ext cx="80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AD085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print</a:t>
            </a:r>
            <a:r>
              <a:rPr lang="en-US" sz="2400" dirty="0">
                <a:solidFill>
                  <a:srgbClr val="F8F8F8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(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object.python_method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14C8CB5-97AA-8351-1DA6-89CCC304BA06}"/>
              </a:ext>
            </a:extLst>
          </p:cNvPr>
          <p:cNvSpPr/>
          <p:nvPr/>
        </p:nvSpPr>
        <p:spPr>
          <a:xfrm rot="16200000">
            <a:off x="649124" y="4987225"/>
            <a:ext cx="318652" cy="785626"/>
          </a:xfrm>
          <a:prstGeom prst="leftBrace">
            <a:avLst>
              <a:gd name="adj1" fmla="val 21795"/>
              <a:gd name="adj2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2338D-0227-349F-5642-5820059AFD7A}"/>
              </a:ext>
            </a:extLst>
          </p:cNvPr>
          <p:cNvSpPr txBox="1"/>
          <p:nvPr/>
        </p:nvSpPr>
        <p:spPr>
          <a:xfrm>
            <a:off x="276204" y="5518736"/>
            <a:ext cx="106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Object name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57026FB-A834-97F5-C346-50933011B4D6}"/>
              </a:ext>
            </a:extLst>
          </p:cNvPr>
          <p:cNvSpPr/>
          <p:nvPr/>
        </p:nvSpPr>
        <p:spPr>
          <a:xfrm rot="16200000">
            <a:off x="2205132" y="4340768"/>
            <a:ext cx="318652" cy="2069044"/>
          </a:xfrm>
          <a:prstGeom prst="leftBrace">
            <a:avLst>
              <a:gd name="adj1" fmla="val 21795"/>
              <a:gd name="adj2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0890C-64CF-DEDE-0A84-F8626FB65E5B}"/>
              </a:ext>
            </a:extLst>
          </p:cNvPr>
          <p:cNvSpPr txBox="1"/>
          <p:nvPr/>
        </p:nvSpPr>
        <p:spPr>
          <a:xfrm>
            <a:off x="1329936" y="5513988"/>
            <a:ext cx="206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Method name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9BD0B54-9A39-25C2-220F-B63CA7A65BD2}"/>
              </a:ext>
            </a:extLst>
          </p:cNvPr>
          <p:cNvSpPr/>
          <p:nvPr/>
        </p:nvSpPr>
        <p:spPr>
          <a:xfrm rot="16200000">
            <a:off x="5248245" y="3500120"/>
            <a:ext cx="318652" cy="3759836"/>
          </a:xfrm>
          <a:prstGeom prst="leftBrace">
            <a:avLst>
              <a:gd name="adj1" fmla="val 21795"/>
              <a:gd name="adj2" fmla="val 50000"/>
            </a:avLst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B09FCE-DC80-2D48-B015-E79B8BAB1D99}"/>
              </a:ext>
            </a:extLst>
          </p:cNvPr>
          <p:cNvSpPr txBox="1"/>
          <p:nvPr/>
        </p:nvSpPr>
        <p:spPr>
          <a:xfrm>
            <a:off x="4248726" y="5513988"/>
            <a:ext cx="239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Methods can take arguments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306063C-B478-EF26-E02D-044809427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3F1F25D-1EFD-6822-7677-ED72B90C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Python Syntax</a:t>
            </a:r>
          </a:p>
        </p:txBody>
      </p:sp>
    </p:spTree>
    <p:extLst>
      <p:ext uri="{BB962C8B-B14F-4D97-AF65-F5344CB8AC3E}">
        <p14:creationId xmlns:p14="http://schemas.microsoft.com/office/powerpoint/2010/main" val="31629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" grpId="0" animBg="1"/>
      <p:bldP spid="5" grpId="0"/>
      <p:bldP spid="6" grpId="0" animBg="1"/>
      <p:bldP spid="9" grpId="0"/>
      <p:bldP spid="11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256881" y="2138698"/>
            <a:ext cx="757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Spacetime is written in python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D35991-D8F4-329C-A16C-BB8C9AB5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5" y="2456872"/>
            <a:ext cx="3635584" cy="404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F742C6-98D2-CBF9-93F8-606909FE3D12}"/>
              </a:ext>
            </a:extLst>
          </p:cNvPr>
          <p:cNvSpPr txBox="1"/>
          <p:nvPr/>
        </p:nvSpPr>
        <p:spPr>
          <a:xfrm>
            <a:off x="310345" y="3604035"/>
            <a:ext cx="78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function(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F019C-2FA7-11D2-9575-EFAF14171A46}"/>
              </a:ext>
            </a:extLst>
          </p:cNvPr>
          <p:cNvSpPr txBox="1"/>
          <p:nvPr/>
        </p:nvSpPr>
        <p:spPr>
          <a:xfrm>
            <a:off x="292282" y="2567707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Anatomy of a python function: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FC2FB-2F1E-263E-F8AB-9D2431938456}"/>
              </a:ext>
            </a:extLst>
          </p:cNvPr>
          <p:cNvSpPr txBox="1"/>
          <p:nvPr/>
        </p:nvSpPr>
        <p:spPr>
          <a:xfrm>
            <a:off x="292281" y="3714870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Python objects have methods: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83084-CB67-6DE1-8788-ED4631586302}"/>
              </a:ext>
            </a:extLst>
          </p:cNvPr>
          <p:cNvSpPr txBox="1"/>
          <p:nvPr/>
        </p:nvSpPr>
        <p:spPr>
          <a:xfrm>
            <a:off x="-400858" y="4731339"/>
            <a:ext cx="80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AD085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print</a:t>
            </a:r>
            <a:r>
              <a:rPr lang="en-US" sz="2400" dirty="0">
                <a:solidFill>
                  <a:srgbClr val="F8F8F8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(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object.python_method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57238-28F3-BA3E-6A58-FF5475304538}"/>
              </a:ext>
            </a:extLst>
          </p:cNvPr>
          <p:cNvSpPr txBox="1"/>
          <p:nvPr/>
        </p:nvSpPr>
        <p:spPr>
          <a:xfrm>
            <a:off x="292280" y="4862033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This result could be stored as a new object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4EDF57-DFC1-F446-B55C-4AE994A3F4E9}"/>
              </a:ext>
            </a:extLst>
          </p:cNvPr>
          <p:cNvSpPr txBox="1"/>
          <p:nvPr/>
        </p:nvSpPr>
        <p:spPr>
          <a:xfrm>
            <a:off x="-400859" y="5870995"/>
            <a:ext cx="80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DAD085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Pri</a:t>
            </a:r>
            <a:r>
              <a:rPr lang="en-US" sz="2400" dirty="0">
                <a:solidFill>
                  <a:srgbClr val="DAD085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. 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newObj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object.python_method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”mean”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B7A3D5F-3CBE-5CFE-8DF9-93FBDF46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Python Syntax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BCFBB687-E1E8-2B5F-0B86-6B31F7BE8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256881" y="2138698"/>
            <a:ext cx="757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Spacetime is written in python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E85AAC-7B7C-13A1-55B0-8DF0C3D2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Python Syntax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D35991-D8F4-329C-A16C-BB8C9AB5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65" y="2456872"/>
            <a:ext cx="3635584" cy="40409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F742C6-98D2-CBF9-93F8-606909FE3D12}"/>
              </a:ext>
            </a:extLst>
          </p:cNvPr>
          <p:cNvSpPr txBox="1"/>
          <p:nvPr/>
        </p:nvSpPr>
        <p:spPr>
          <a:xfrm>
            <a:off x="310345" y="3604035"/>
            <a:ext cx="78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function(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F019C-2FA7-11D2-9575-EFAF14171A46}"/>
              </a:ext>
            </a:extLst>
          </p:cNvPr>
          <p:cNvSpPr txBox="1"/>
          <p:nvPr/>
        </p:nvSpPr>
        <p:spPr>
          <a:xfrm>
            <a:off x="292282" y="2567707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Anatomy of a python function: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FC2FB-2F1E-263E-F8AB-9D2431938456}"/>
              </a:ext>
            </a:extLst>
          </p:cNvPr>
          <p:cNvSpPr txBox="1"/>
          <p:nvPr/>
        </p:nvSpPr>
        <p:spPr>
          <a:xfrm>
            <a:off x="292281" y="3714870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Python objects have methods: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983084-CB67-6DE1-8788-ED4631586302}"/>
              </a:ext>
            </a:extLst>
          </p:cNvPr>
          <p:cNvSpPr txBox="1"/>
          <p:nvPr/>
        </p:nvSpPr>
        <p:spPr>
          <a:xfrm>
            <a:off x="-400858" y="4731339"/>
            <a:ext cx="80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AD085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print</a:t>
            </a:r>
            <a:r>
              <a:rPr lang="en-US" sz="2400" dirty="0">
                <a:solidFill>
                  <a:srgbClr val="F8F8F8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(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object.python_method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num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F6A4C"/>
                </a:solidFill>
                <a:latin typeface="Helvetica" pitchFamily="2" charset="0"/>
              </a:rPr>
              <a:t>10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E57238-28F3-BA3E-6A58-FF5475304538}"/>
              </a:ext>
            </a:extLst>
          </p:cNvPr>
          <p:cNvSpPr txBox="1"/>
          <p:nvPr/>
        </p:nvSpPr>
        <p:spPr>
          <a:xfrm>
            <a:off x="292280" y="4862033"/>
            <a:ext cx="757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  <a:latin typeface="Helvetica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Helvetica" pitchFamily="2" charset="0"/>
              </a:rPr>
              <a:t>Or printed directly to the console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4EDF57-DFC1-F446-B55C-4AE994A3F4E9}"/>
              </a:ext>
            </a:extLst>
          </p:cNvPr>
          <p:cNvSpPr txBox="1"/>
          <p:nvPr/>
        </p:nvSpPr>
        <p:spPr>
          <a:xfrm>
            <a:off x="-400859" y="5870995"/>
            <a:ext cx="8020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DAD085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Pri</a:t>
            </a:r>
            <a:r>
              <a:rPr lang="en-US" sz="2400" dirty="0">
                <a:solidFill>
                  <a:srgbClr val="DAD085">
                    <a:alpha val="0"/>
                  </a:srgbClr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Helvetica" pitchFamily="2" charset="0"/>
              </a:rPr>
              <a:t>.   </a:t>
            </a:r>
            <a:r>
              <a:rPr lang="en-US" sz="2400" dirty="0">
                <a:solidFill>
                  <a:srgbClr val="DAD085"/>
                </a:solidFill>
                <a:latin typeface="Helvetica" pitchFamily="2" charset="0"/>
              </a:rPr>
              <a:t>print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object.python_method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”mean”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))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4F7F9F38-0550-5009-29F1-4051FDA34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7E241A-B6CD-5B47-AAC6-E29B6C80C434}"/>
              </a:ext>
            </a:extLst>
          </p:cNvPr>
          <p:cNvSpPr txBox="1"/>
          <p:nvPr/>
        </p:nvSpPr>
        <p:spPr>
          <a:xfrm>
            <a:off x="581135" y="2018710"/>
            <a:ext cx="902006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Read in common raster data types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Rescale files to a common SRS and grid size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Trim datasets to the same bounding box/shape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Select and rescale data along the time dimension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Mathematical and function-based cube operations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Return cube using a tabular format (</a:t>
            </a:r>
            <a:r>
              <a:rPr lang="en-US" sz="3200" dirty="0" err="1"/>
              <a:t>dataframe</a:t>
            </a:r>
            <a:r>
              <a:rPr lang="en-US" sz="3200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Plot cube spatially or temporally  </a:t>
            </a:r>
          </a:p>
          <a:p>
            <a:pPr>
              <a:spcAft>
                <a:spcPts val="1200"/>
              </a:spcAft>
            </a:pPr>
            <a:endParaRPr lang="en-US" sz="3200" dirty="0"/>
          </a:p>
          <a:p>
            <a:pPr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2D0D71-1949-2550-8180-E2157892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4010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Current Capabilities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3333D97-3F78-9A1C-C4C5-FC350456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99200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22" y="-6898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The Spacetime API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8BE0879-919E-DEC6-2887-EF1C6AF16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04" y="50057"/>
            <a:ext cx="4045635" cy="1678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A3995B-AF0E-E32B-FA85-0E2C67C58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96" b="35887"/>
          <a:stretch/>
        </p:blipFill>
        <p:spPr>
          <a:xfrm>
            <a:off x="-951" y="2488477"/>
            <a:ext cx="12044577" cy="277536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DDE6654-1B94-DA16-D20E-9B96C5C2439D}"/>
              </a:ext>
            </a:extLst>
          </p:cNvPr>
          <p:cNvSpPr txBox="1">
            <a:spLocks/>
          </p:cNvSpPr>
          <p:nvPr/>
        </p:nvSpPr>
        <p:spPr>
          <a:xfrm>
            <a:off x="182422" y="690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 example spacetime function:</a:t>
            </a:r>
          </a:p>
        </p:txBody>
      </p:sp>
    </p:spTree>
    <p:extLst>
      <p:ext uri="{BB962C8B-B14F-4D97-AF65-F5344CB8AC3E}">
        <p14:creationId xmlns:p14="http://schemas.microsoft.com/office/powerpoint/2010/main" val="1417431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8BE0879-919E-DEC6-2887-EF1C6AF16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04" y="50057"/>
            <a:ext cx="4045635" cy="167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A1B405-D725-8923-83D9-8729C7DEB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232"/>
          <a:stretch/>
        </p:blipFill>
        <p:spPr>
          <a:xfrm>
            <a:off x="115167" y="1920755"/>
            <a:ext cx="12024121" cy="4887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6AE00C0-FD62-8103-92DA-B1D560D2CDCA}"/>
              </a:ext>
            </a:extLst>
          </p:cNvPr>
          <p:cNvSpPr txBox="1">
            <a:spLocks/>
          </p:cNvSpPr>
          <p:nvPr/>
        </p:nvSpPr>
        <p:spPr>
          <a:xfrm>
            <a:off x="182422" y="-689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The Spacetime API</a:t>
            </a:r>
            <a:endParaRPr lang="en-US" sz="5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D334EE-C556-F8C3-CD0A-93E74C8ACB0B}"/>
              </a:ext>
            </a:extLst>
          </p:cNvPr>
          <p:cNvSpPr txBox="1">
            <a:spLocks/>
          </p:cNvSpPr>
          <p:nvPr/>
        </p:nvSpPr>
        <p:spPr>
          <a:xfrm>
            <a:off x="182422" y="6908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Spacetime cube object methods:</a:t>
            </a:r>
          </a:p>
        </p:txBody>
      </p:sp>
    </p:spTree>
    <p:extLst>
      <p:ext uri="{BB962C8B-B14F-4D97-AF65-F5344CB8AC3E}">
        <p14:creationId xmlns:p14="http://schemas.microsoft.com/office/powerpoint/2010/main" val="2540249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178378" y="2573706"/>
            <a:ext cx="11835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9C8586-687E-3380-8EDA-43CCD67B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Example Spacetime script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A658785-21DE-C76A-058D-F8A794097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0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Background on Spatiotemporal Data</a:t>
            </a:r>
          </a:p>
        </p:txBody>
      </p:sp>
      <p:pic>
        <p:nvPicPr>
          <p:cNvPr id="4" name="Picture 3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0B6D1D98-6C0B-6ADB-73B1-BECCF086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64026"/>
            <a:ext cx="4313616" cy="2981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90457-7470-9936-0CCE-8EBB2B86FEE3}"/>
              </a:ext>
            </a:extLst>
          </p:cNvPr>
          <p:cNvSpPr txBox="1"/>
          <p:nvPr/>
        </p:nvSpPr>
        <p:spPr>
          <a:xfrm>
            <a:off x="2059891" y="6145186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Longitude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00ECB-AABB-CDBF-7557-6FFFB1CFE833}"/>
              </a:ext>
            </a:extLst>
          </p:cNvPr>
          <p:cNvSpPr txBox="1"/>
          <p:nvPr/>
        </p:nvSpPr>
        <p:spPr>
          <a:xfrm rot="16200000">
            <a:off x="-768638" y="3809573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Latitude </a:t>
            </a:r>
          </a:p>
        </p:txBody>
      </p:sp>
    </p:spTree>
    <p:extLst>
      <p:ext uri="{BB962C8B-B14F-4D97-AF65-F5344CB8AC3E}">
        <p14:creationId xmlns:p14="http://schemas.microsoft.com/office/powerpoint/2010/main" val="2331252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178378" y="2573706"/>
            <a:ext cx="11835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[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“file1.tif”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“file2.tif”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“file3.tif”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]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in raster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893A84-68BC-AAE9-2A21-E7C022A7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Example Spacetime script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F179CF8-1151-DFAA-05B5-FABA07530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5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178378" y="2573706"/>
            <a:ext cx="11835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[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“file1.tif”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“file2.tif”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“file3.tif”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]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in raster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read_data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(data)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data in as a file object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3AF7D5-51D6-1C40-25AE-BA412820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Example Spacetime script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73CB0C2-A186-0178-F326-F421C8E9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93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178378" y="2573706"/>
            <a:ext cx="118352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[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“file1.tif”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“file2.tif”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“file3.tif”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]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in raster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read_data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(data)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data in as a file object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newObj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raster_align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resolution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"min"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algorithm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"sum"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Align the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0DD5CB-7620-6841-552F-6BD0B9DE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Example Spacetime script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5E0043-0124-3683-64A1-9BB2A4F5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7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178378" y="2573706"/>
            <a:ext cx="118352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[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“file1.tif”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“file2.tif”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“file3.tif”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]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in raster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read_data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(data)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data in as a file object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newObj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raster_align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resolution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"min"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algorithm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"sum"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Align the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trimmed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raster_trim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newObj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"intersection"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Trim the files</a:t>
            </a: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endParaRPr lang="en-US" sz="2400" dirty="0">
              <a:solidFill>
                <a:srgbClr val="5F5A60"/>
              </a:solidFill>
              <a:latin typeface="Helvetica" pitchFamily="2" charset="0"/>
            </a:endParaRPr>
          </a:p>
          <a:p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C73515-1D34-6FB1-B3BC-D2E34CE8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3086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Example Spacetime script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CC6C4C-B048-E1B0-0632-AF8484230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89963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0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DF7C22-9546-5D5B-FE7B-9D6B489DEB24}"/>
              </a:ext>
            </a:extLst>
          </p:cNvPr>
          <p:cNvSpPr txBox="1"/>
          <p:nvPr/>
        </p:nvSpPr>
        <p:spPr>
          <a:xfrm>
            <a:off x="178378" y="2573706"/>
            <a:ext cx="118352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[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“file1.tif”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“file2.tif”</a:t>
            </a:r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 “file3.tif”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]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in raster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read_data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(data)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read data in as a file object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newObj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raster_align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ds,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resolution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"min"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algorithm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"sum"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Align the files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trimmed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raster_trim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newObj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 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method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"intersection"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 </a:t>
            </a:r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Trim the files</a:t>
            </a: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endParaRPr lang="en-US" sz="2400" dirty="0">
              <a:solidFill>
                <a:srgbClr val="5F5A6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5F5A60"/>
                </a:solidFill>
                <a:latin typeface="Helvetica" pitchFamily="2" charset="0"/>
              </a:rPr>
              <a:t># Make the cube and output a .nc4 file to disk</a:t>
            </a:r>
            <a:br>
              <a:rPr lang="en-US" sz="2400" dirty="0">
                <a:solidFill>
                  <a:srgbClr val="5F5A60"/>
                </a:solidFill>
                <a:latin typeface="Helvetica" pitchFamily="2" charset="0"/>
              </a:rPr>
            </a:b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cube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F8F8F8"/>
                </a:solidFill>
                <a:latin typeface="Helvetica" pitchFamily="2" charset="0"/>
              </a:rPr>
              <a:t>make_cube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(</a:t>
            </a:r>
            <a:r>
              <a:rPr lang="en-US" sz="2400" dirty="0">
                <a:solidFill>
                  <a:srgbClr val="7587A6"/>
                </a:solidFill>
                <a:latin typeface="Helvetica" pitchFamily="2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trimmed,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7587A6"/>
                </a:solidFill>
                <a:latin typeface="Helvetica" pitchFamily="2" charset="0"/>
              </a:rPr>
              <a:t>fileName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"test.nc4"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7587A6"/>
                </a:solidFill>
                <a:latin typeface="Helvetica" pitchFamily="2" charset="0"/>
              </a:rPr>
              <a:t>organizeFiles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</a:t>
            </a:r>
            <a:r>
              <a:rPr lang="en-US" sz="2400" dirty="0" err="1">
                <a:solidFill>
                  <a:srgbClr val="8F9D6A"/>
                </a:solidFill>
                <a:latin typeface="Helvetica" pitchFamily="2" charset="0"/>
              </a:rPr>
              <a:t>filestovar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 err="1">
                <a:solidFill>
                  <a:srgbClr val="7587A6"/>
                </a:solidFill>
                <a:latin typeface="Helvetica" pitchFamily="2" charset="0"/>
              </a:rPr>
              <a:t>organizeBands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CDA869"/>
                </a:solidFill>
                <a:latin typeface="Helvetica" pitchFamily="2" charset="0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dirty="0">
                <a:solidFill>
                  <a:srgbClr val="8F9D6A"/>
                </a:solidFill>
                <a:latin typeface="Helvetica" pitchFamily="2" charset="0"/>
              </a:rPr>
              <a:t>"</a:t>
            </a:r>
            <a:r>
              <a:rPr lang="en-US" sz="2400" dirty="0" err="1">
                <a:solidFill>
                  <a:srgbClr val="8F9D6A"/>
                </a:solidFill>
                <a:latin typeface="Helvetica" pitchFamily="2" charset="0"/>
              </a:rPr>
              <a:t>bandstotime</a:t>
            </a:r>
            <a:r>
              <a:rPr lang="en-US" sz="2400" dirty="0">
                <a:solidFill>
                  <a:srgbClr val="F8F8F8"/>
                </a:solidFill>
                <a:latin typeface="Helvetica" pitchFamily="2" charset="0"/>
              </a:rPr>
              <a:t>)</a:t>
            </a:r>
            <a:br>
              <a:rPr lang="en-US" sz="2400" dirty="0">
                <a:solidFill>
                  <a:srgbClr val="F8F8F8"/>
                </a:solidFill>
                <a:latin typeface="Helvetica" pitchFamily="2" charset="0"/>
              </a:rPr>
            </a:b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B482EC-51C4-EB6D-2AB0-6D3DC372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45" y="340101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Example Spacetime script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9F448E1-0BD5-689D-5FD7-77B541F6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473" y="99200"/>
            <a:ext cx="4045635" cy="167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73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6CAE85B-0016-6AE9-0F01-92A419A08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4" r="44270" b="9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Jumping into some code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983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NetCDF4 and </a:t>
            </a:r>
            <a:r>
              <a:rPr lang="en-US" sz="5400" dirty="0" err="1"/>
              <a:t>GeoTIFF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5A70D-AD70-C2D2-84CF-7BC53481FF8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Used specifically for storing spatial data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Contain metadata for mapping data points to a spatial location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C674A024-BC6F-0A2C-6292-C1D09B4B1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96" r="9660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405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Background on Spatiotemporal Data</a:t>
            </a:r>
          </a:p>
        </p:txBody>
      </p:sp>
      <p:pic>
        <p:nvPicPr>
          <p:cNvPr id="4" name="Picture 3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0B6D1D98-6C0B-6ADB-73B1-BECCF086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64026"/>
            <a:ext cx="4313616" cy="2981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90457-7470-9936-0CCE-8EBB2B86FEE3}"/>
              </a:ext>
            </a:extLst>
          </p:cNvPr>
          <p:cNvSpPr txBox="1"/>
          <p:nvPr/>
        </p:nvSpPr>
        <p:spPr>
          <a:xfrm>
            <a:off x="2059891" y="6145186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Longitude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00ECB-AABB-CDBF-7557-6FFFB1CFE833}"/>
              </a:ext>
            </a:extLst>
          </p:cNvPr>
          <p:cNvSpPr txBox="1"/>
          <p:nvPr/>
        </p:nvSpPr>
        <p:spPr>
          <a:xfrm rot="16200000">
            <a:off x="-768638" y="3809573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Latitude </a:t>
            </a:r>
          </a:p>
        </p:txBody>
      </p:sp>
      <p:pic>
        <p:nvPicPr>
          <p:cNvPr id="6" name="Picture 5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6091813F-6CF5-61A6-46F5-53F3A1BE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76" y="2787510"/>
            <a:ext cx="4313616" cy="2981160"/>
          </a:xfrm>
          <a:prstGeom prst="rect">
            <a:avLst/>
          </a:prstGeom>
        </p:spPr>
      </p:pic>
      <p:pic>
        <p:nvPicPr>
          <p:cNvPr id="9" name="Picture 8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5502801-7A32-311E-0A6F-E1756E41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52" y="2358822"/>
            <a:ext cx="4313616" cy="2981160"/>
          </a:xfrm>
          <a:prstGeom prst="rect">
            <a:avLst/>
          </a:prstGeom>
        </p:spPr>
      </p:pic>
      <p:pic>
        <p:nvPicPr>
          <p:cNvPr id="10" name="Picture 9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FBA65BB8-BF81-F85D-0AC8-68FDD3A2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28" y="1938420"/>
            <a:ext cx="4313616" cy="2981160"/>
          </a:xfrm>
          <a:prstGeom prst="rect">
            <a:avLst/>
          </a:prstGeom>
        </p:spPr>
      </p:pic>
      <p:pic>
        <p:nvPicPr>
          <p:cNvPr id="13" name="Picture 12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E687A7A-9EAE-277A-5E68-F190CE67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04" y="1485188"/>
            <a:ext cx="4313616" cy="29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6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Background on Spatiotemporal Data</a:t>
            </a:r>
          </a:p>
        </p:txBody>
      </p:sp>
      <p:pic>
        <p:nvPicPr>
          <p:cNvPr id="4" name="Picture 3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0B6D1D98-6C0B-6ADB-73B1-BECCF086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64026"/>
            <a:ext cx="4313616" cy="2981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90457-7470-9936-0CCE-8EBB2B86FEE3}"/>
              </a:ext>
            </a:extLst>
          </p:cNvPr>
          <p:cNvSpPr txBox="1"/>
          <p:nvPr/>
        </p:nvSpPr>
        <p:spPr>
          <a:xfrm>
            <a:off x="2059891" y="6145186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Longitude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00ECB-AABB-CDBF-7557-6FFFB1CFE833}"/>
              </a:ext>
            </a:extLst>
          </p:cNvPr>
          <p:cNvSpPr txBox="1"/>
          <p:nvPr/>
        </p:nvSpPr>
        <p:spPr>
          <a:xfrm rot="16200000">
            <a:off x="-768638" y="3809573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Latitude </a:t>
            </a:r>
          </a:p>
        </p:txBody>
      </p:sp>
      <p:pic>
        <p:nvPicPr>
          <p:cNvPr id="6" name="Picture 5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6091813F-6CF5-61A6-46F5-53F3A1BE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76" y="2787510"/>
            <a:ext cx="4313616" cy="2981160"/>
          </a:xfrm>
          <a:prstGeom prst="rect">
            <a:avLst/>
          </a:prstGeom>
        </p:spPr>
      </p:pic>
      <p:pic>
        <p:nvPicPr>
          <p:cNvPr id="9" name="Picture 8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5502801-7A32-311E-0A6F-E1756E41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52" y="2358822"/>
            <a:ext cx="4313616" cy="2981160"/>
          </a:xfrm>
          <a:prstGeom prst="rect">
            <a:avLst/>
          </a:prstGeom>
        </p:spPr>
      </p:pic>
      <p:pic>
        <p:nvPicPr>
          <p:cNvPr id="10" name="Picture 9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FBA65BB8-BF81-F85D-0AC8-68FDD3A2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28" y="1938420"/>
            <a:ext cx="4313616" cy="2981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5B931C-3F45-1ED6-C2F7-15405BF3ED6A}"/>
              </a:ext>
            </a:extLst>
          </p:cNvPr>
          <p:cNvSpPr txBox="1"/>
          <p:nvPr/>
        </p:nvSpPr>
        <p:spPr>
          <a:xfrm rot="18919708">
            <a:off x="5976902" y="4798275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pic>
        <p:nvPicPr>
          <p:cNvPr id="13" name="Picture 12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E687A7A-9EAE-277A-5E68-F190CE67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04" y="1485188"/>
            <a:ext cx="4313616" cy="298116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596026-B157-8F17-F088-1A5313AC697D}"/>
              </a:ext>
            </a:extLst>
          </p:cNvPr>
          <p:cNvCxnSpPr>
            <a:cxnSpLocks/>
          </p:cNvCxnSpPr>
          <p:nvPr/>
        </p:nvCxnSpPr>
        <p:spPr>
          <a:xfrm flipV="1">
            <a:off x="5725619" y="4701613"/>
            <a:ext cx="1654524" cy="149574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2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Background on Spatiotemporal Data</a:t>
            </a:r>
          </a:p>
        </p:txBody>
      </p:sp>
      <p:pic>
        <p:nvPicPr>
          <p:cNvPr id="4" name="Picture 3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0B6D1D98-6C0B-6ADB-73B1-BECCF0868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64026"/>
            <a:ext cx="4313616" cy="2981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C90457-7470-9936-0CCE-8EBB2B86FEE3}"/>
              </a:ext>
            </a:extLst>
          </p:cNvPr>
          <p:cNvSpPr txBox="1"/>
          <p:nvPr/>
        </p:nvSpPr>
        <p:spPr>
          <a:xfrm>
            <a:off x="2059891" y="6145186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Longitude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00ECB-AABB-CDBF-7557-6FFFB1CFE833}"/>
              </a:ext>
            </a:extLst>
          </p:cNvPr>
          <p:cNvSpPr txBox="1"/>
          <p:nvPr/>
        </p:nvSpPr>
        <p:spPr>
          <a:xfrm rot="16200000">
            <a:off x="-768638" y="3809573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Latitude </a:t>
            </a:r>
          </a:p>
        </p:txBody>
      </p:sp>
      <p:pic>
        <p:nvPicPr>
          <p:cNvPr id="6" name="Picture 5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6091813F-6CF5-61A6-46F5-53F3A1BE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976" y="2787510"/>
            <a:ext cx="4313616" cy="2981160"/>
          </a:xfrm>
          <a:prstGeom prst="rect">
            <a:avLst/>
          </a:prstGeom>
        </p:spPr>
      </p:pic>
      <p:pic>
        <p:nvPicPr>
          <p:cNvPr id="9" name="Picture 8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5502801-7A32-311E-0A6F-E1756E415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52" y="2358822"/>
            <a:ext cx="4313616" cy="2981160"/>
          </a:xfrm>
          <a:prstGeom prst="rect">
            <a:avLst/>
          </a:prstGeom>
        </p:spPr>
      </p:pic>
      <p:pic>
        <p:nvPicPr>
          <p:cNvPr id="10" name="Picture 9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FBA65BB8-BF81-F85D-0AC8-68FDD3A2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28" y="1938420"/>
            <a:ext cx="4313616" cy="2981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5B931C-3F45-1ED6-C2F7-15405BF3ED6A}"/>
              </a:ext>
            </a:extLst>
          </p:cNvPr>
          <p:cNvSpPr txBox="1"/>
          <p:nvPr/>
        </p:nvSpPr>
        <p:spPr>
          <a:xfrm rot="18919708">
            <a:off x="5976902" y="4798275"/>
            <a:ext cx="262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Time</a:t>
            </a:r>
          </a:p>
        </p:txBody>
      </p:sp>
      <p:pic>
        <p:nvPicPr>
          <p:cNvPr id="13" name="Picture 12" descr="A picture containing lit, dark&#10;&#10;Description automatically generated">
            <a:extLst>
              <a:ext uri="{FF2B5EF4-FFF2-40B4-BE49-F238E27FC236}">
                <a16:creationId xmlns:a16="http://schemas.microsoft.com/office/drawing/2014/main" id="{8E687A7A-9EAE-277A-5E68-F190CE67D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04" y="1485188"/>
            <a:ext cx="4313616" cy="298116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596026-B157-8F17-F088-1A5313AC697D}"/>
              </a:ext>
            </a:extLst>
          </p:cNvPr>
          <p:cNvCxnSpPr>
            <a:cxnSpLocks/>
          </p:cNvCxnSpPr>
          <p:nvPr/>
        </p:nvCxnSpPr>
        <p:spPr>
          <a:xfrm flipV="1">
            <a:off x="5725619" y="4701613"/>
            <a:ext cx="1654524" cy="149574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F6DC7F2-A5C7-5819-115E-834408B9352E}"/>
              </a:ext>
            </a:extLst>
          </p:cNvPr>
          <p:cNvSpPr txBox="1"/>
          <p:nvPr/>
        </p:nvSpPr>
        <p:spPr>
          <a:xfrm>
            <a:off x="8168169" y="2369423"/>
            <a:ext cx="34514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Multiple time points for the same spatial area make analyzing and storing these data more complicated</a:t>
            </a:r>
          </a:p>
        </p:txBody>
      </p:sp>
    </p:spTree>
    <p:extLst>
      <p:ext uri="{BB962C8B-B14F-4D97-AF65-F5344CB8AC3E}">
        <p14:creationId xmlns:p14="http://schemas.microsoft.com/office/powerpoint/2010/main" val="3993320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B939-C4DD-9C46-8076-DCFC0E40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These data are often stored in raster 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84DB7-1CFF-8AF6-2B6F-C96EC9910EBB}"/>
              </a:ext>
            </a:extLst>
          </p:cNvPr>
          <p:cNvSpPr txBox="1"/>
          <p:nvPr/>
        </p:nvSpPr>
        <p:spPr>
          <a:xfrm>
            <a:off x="3057526" y="1728788"/>
            <a:ext cx="660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Raster File: </a:t>
            </a:r>
            <a:r>
              <a:rPr lang="en-US" sz="3200" dirty="0"/>
              <a:t>A file that stores an image as values for a given pixel in space.</a:t>
            </a:r>
          </a:p>
        </p:txBody>
      </p:sp>
      <p:pic>
        <p:nvPicPr>
          <p:cNvPr id="15" name="Picture 14" descr="A picture containing tree, green&#10;&#10;Description automatically generated">
            <a:extLst>
              <a:ext uri="{FF2B5EF4-FFF2-40B4-BE49-F238E27FC236}">
                <a16:creationId xmlns:a16="http://schemas.microsoft.com/office/drawing/2014/main" id="{FE2FA2A1-2784-EEA0-B0D5-FE2C95BC6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1" y="3435351"/>
            <a:ext cx="7270750" cy="23898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D19C2E-38CF-3C99-5891-CD9C98BD4376}"/>
              </a:ext>
            </a:extLst>
          </p:cNvPr>
          <p:cNvSpPr txBox="1"/>
          <p:nvPr/>
        </p:nvSpPr>
        <p:spPr>
          <a:xfrm>
            <a:off x="8020049" y="3352980"/>
            <a:ext cx="3619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Common File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.</a:t>
            </a:r>
            <a:r>
              <a:rPr lang="en-US" sz="3200" dirty="0" err="1"/>
              <a:t>tif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.nc4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.</a:t>
            </a:r>
            <a:r>
              <a:rPr lang="en-US" sz="3200" dirty="0" err="1"/>
              <a:t>png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.jpeg</a:t>
            </a:r>
          </a:p>
        </p:txBody>
      </p:sp>
    </p:spTree>
    <p:extLst>
      <p:ext uri="{BB962C8B-B14F-4D97-AF65-F5344CB8AC3E}">
        <p14:creationId xmlns:p14="http://schemas.microsoft.com/office/powerpoint/2010/main" val="5809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1734</Words>
  <Application>Microsoft Macintosh PowerPoint</Application>
  <PresentationFormat>Widescreen</PresentationFormat>
  <Paragraphs>431</Paragraphs>
  <Slides>56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Helvetica</vt:lpstr>
      <vt:lpstr>Office Theme</vt:lpstr>
      <vt:lpstr>Theme 3</vt:lpstr>
      <vt:lpstr>The goals of this theme…</vt:lpstr>
      <vt:lpstr>The goals of this theme…</vt:lpstr>
      <vt:lpstr>Background on Spatiotemporal Data</vt:lpstr>
      <vt:lpstr>Background on Spatiotemporal Data</vt:lpstr>
      <vt:lpstr>Background on Spatiotemporal Data</vt:lpstr>
      <vt:lpstr>Background on Spatiotemporal Data</vt:lpstr>
      <vt:lpstr>Background on Spatiotemporal Data</vt:lpstr>
      <vt:lpstr>These data are often stored in raster files</vt:lpstr>
      <vt:lpstr>Spatial Data Dilemmas</vt:lpstr>
      <vt:lpstr>Spatial Data Dilemmas</vt:lpstr>
      <vt:lpstr>Spatial Data Dilemmas (dimensionality)</vt:lpstr>
      <vt:lpstr>Let’s talk about data cubes</vt:lpstr>
      <vt:lpstr>Setting up an example cube</vt:lpstr>
      <vt:lpstr>Setting up an example cube</vt:lpstr>
      <vt:lpstr>Setting up an example cube</vt:lpstr>
      <vt:lpstr>Setting up an example cube</vt:lpstr>
      <vt:lpstr>Setting up an example cube</vt:lpstr>
      <vt:lpstr>Setting up an example cube</vt:lpstr>
      <vt:lpstr>Setting up an example cube</vt:lpstr>
      <vt:lpstr>Setting up an example cube</vt:lpstr>
      <vt:lpstr>Setting up an example cube</vt:lpstr>
      <vt:lpstr>Spatial Data Dilemmas</vt:lpstr>
      <vt:lpstr>Spatial Data Dilemmas</vt:lpstr>
      <vt:lpstr>Spatial Data Dilemmas</vt:lpstr>
      <vt:lpstr>Spatial Data Dilemmas</vt:lpstr>
      <vt:lpstr>PowerPoint Presentation</vt:lpstr>
      <vt:lpstr>A simple example with 3 Rasters</vt:lpstr>
      <vt:lpstr>A simple example with 3 Rasters</vt:lpstr>
      <vt:lpstr>A simple example with 3 Rasters</vt:lpstr>
      <vt:lpstr>A 3D Spatiotemporal Cube</vt:lpstr>
      <vt:lpstr>So you could do things like…</vt:lpstr>
      <vt:lpstr>Or…</vt:lpstr>
      <vt:lpstr>Structure and Syntax</vt:lpstr>
      <vt:lpstr>The Workflow…</vt:lpstr>
      <vt:lpstr>Pre-Cube Operations</vt:lpstr>
      <vt:lpstr>PowerPoint Presentation</vt:lpstr>
      <vt:lpstr>Where files are cleaned</vt:lpstr>
      <vt:lpstr>Operations on cubes </vt:lpstr>
      <vt:lpstr>Read the cube in at any time…</vt:lpstr>
      <vt:lpstr>Python Syntax</vt:lpstr>
      <vt:lpstr>PowerPoint Presentation</vt:lpstr>
      <vt:lpstr>Python Syntax</vt:lpstr>
      <vt:lpstr>Python Syntax</vt:lpstr>
      <vt:lpstr>Python Syntax</vt:lpstr>
      <vt:lpstr>Current Capabilities</vt:lpstr>
      <vt:lpstr>The Spacetime API</vt:lpstr>
      <vt:lpstr>PowerPoint Presentation</vt:lpstr>
      <vt:lpstr>Example Spacetime script</vt:lpstr>
      <vt:lpstr>Example Spacetime script</vt:lpstr>
      <vt:lpstr>Example Spacetime script</vt:lpstr>
      <vt:lpstr>Example Spacetime script</vt:lpstr>
      <vt:lpstr>Example Spacetime script</vt:lpstr>
      <vt:lpstr>Example Spacetime script</vt:lpstr>
      <vt:lpstr>Jumping into some code</vt:lpstr>
      <vt:lpstr>NetCDF4 and GeoTIFF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Burnham</dc:creator>
  <cp:lastModifiedBy>Phillip Burnham</cp:lastModifiedBy>
  <cp:revision>30</cp:revision>
  <dcterms:created xsi:type="dcterms:W3CDTF">2021-08-24T13:05:44Z</dcterms:created>
  <dcterms:modified xsi:type="dcterms:W3CDTF">2022-08-18T19:28:10Z</dcterms:modified>
</cp:coreProperties>
</file>